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Proxima Nova"/>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b2b5e7e14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9b2b5e7e14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9b870fea1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9b870fea1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b870fea1f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b870fea1f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9b870fea1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9b870fea1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9b2b5e7e14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9b2b5e7e14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9b2b5ec2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9b2b5ec2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b2b5ec2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b2b5ec2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9b2b5ec28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9b2b5ec28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9b2b5ec28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9b2b5ec28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9b2b5ec28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9b2b5ec28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9b2b5e7e1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9b2b5e7e1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9b870fea1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9b870fea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9b870fea1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9b870fea1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9b870fea1f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9b870fea1f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9b2b5ec28a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9b2b5ec28a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9b870fea1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9b870fea1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9b870fea1f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9b870fea1f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b870fea1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b870fea1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b870fea1f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b870fea1f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9b870fea1f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9b870fea1f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9b2b5ec28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9b2b5ec28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9b870fea1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9b870fea1f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b870fea1f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b870fea1f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b2b5ec28a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9b2b5ec28a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9b2b5ec28a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9b2b5ec28a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9b2b5ec28a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9b2b5ec28a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b2b5ec28a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9b2b5ec28a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9b2b5ec28a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9b2b5ec28a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9b2b5ec28a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9b2b5ec28a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9b2b5ec28a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9b2b5ec28a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9b2b5ec28a_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9b2b5ec28a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9b870fea1f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9b870fea1f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9b870fea1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9b870fea1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9b870fea1f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9b870fea1f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9b870fea1f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9b870fea1f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b2b5e7e14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b2b5e7e14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9b2b5e7e14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9b2b5e7e14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9b2b5e7e14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9b2b5e7e14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9b2b5e7e14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9b2b5e7e14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9b2b5e7e14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9b2b5e7e14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igital-Image-Processing-IIITH/dip-m22-project-it-s-someth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000"/>
              <a:t>DIGITAL IMAGE PROCESSING PROJECT</a:t>
            </a:r>
            <a:endParaRPr sz="2000"/>
          </a:p>
          <a:p>
            <a:pPr indent="0" lvl="0" marL="0" rtl="0" algn="l">
              <a:spcBef>
                <a:spcPts val="0"/>
              </a:spcBef>
              <a:spcAft>
                <a:spcPts val="0"/>
              </a:spcAft>
              <a:buSzPts val="990"/>
              <a:buNone/>
            </a:pPr>
            <a:r>
              <a:rPr lang="en" sz="2000"/>
              <a:t>Dartboard Scoring (Project ID - 26)</a:t>
            </a:r>
            <a:endParaRPr sz="2000"/>
          </a:p>
          <a:p>
            <a:pPr indent="0" lvl="0" marL="0" rtl="0" algn="l">
              <a:spcBef>
                <a:spcPts val="0"/>
              </a:spcBef>
              <a:spcAft>
                <a:spcPts val="0"/>
              </a:spcAft>
              <a:buSzPts val="990"/>
              <a:buNone/>
            </a:pPr>
            <a:r>
              <a:t/>
            </a:r>
            <a:endParaRPr sz="2000"/>
          </a:p>
          <a:p>
            <a:pPr indent="0" lvl="0" marL="0" rtl="0" algn="l">
              <a:spcBef>
                <a:spcPts val="0"/>
              </a:spcBef>
              <a:spcAft>
                <a:spcPts val="0"/>
              </a:spcAft>
              <a:buSzPts val="990"/>
              <a:buNone/>
            </a:pPr>
            <a:r>
              <a:rPr lang="en" sz="2000"/>
              <a:t>Team - It’s Something</a:t>
            </a:r>
            <a:endParaRPr sz="2000"/>
          </a:p>
          <a:p>
            <a:pPr indent="0" lvl="0" marL="0" rtl="0" algn="l">
              <a:spcBef>
                <a:spcPts val="0"/>
              </a:spcBef>
              <a:spcAft>
                <a:spcPts val="0"/>
              </a:spcAft>
              <a:buSzPts val="990"/>
              <a:buNone/>
            </a:pPr>
            <a:r>
              <a:rPr lang="en" sz="2000"/>
              <a:t>Rahul Garg - 2020115006 (CHD)</a:t>
            </a:r>
            <a:endParaRPr sz="2000"/>
          </a:p>
          <a:p>
            <a:pPr indent="0" lvl="0" marL="0" rtl="0" algn="l">
              <a:spcBef>
                <a:spcPts val="0"/>
              </a:spcBef>
              <a:spcAft>
                <a:spcPts val="0"/>
              </a:spcAft>
              <a:buSzPts val="990"/>
              <a:buNone/>
            </a:pPr>
            <a:r>
              <a:rPr lang="en" sz="2000"/>
              <a:t>Chinmay Deshpande - 2020102069 (ECE)</a:t>
            </a:r>
            <a:endParaRPr sz="2000"/>
          </a:p>
          <a:p>
            <a:pPr indent="0" lvl="0" marL="0" rtl="0" algn="l">
              <a:spcBef>
                <a:spcPts val="0"/>
              </a:spcBef>
              <a:spcAft>
                <a:spcPts val="0"/>
              </a:spcAft>
              <a:buSzPts val="990"/>
              <a:buNone/>
            </a:pPr>
            <a:r>
              <a:rPr lang="en" sz="2000"/>
              <a:t>Sushil Kumar Yalla - 2020102071 </a:t>
            </a:r>
            <a:r>
              <a:rPr lang="en" sz="2000"/>
              <a:t>(ECE)</a:t>
            </a:r>
            <a:endParaRPr sz="2000"/>
          </a:p>
          <a:p>
            <a:pPr indent="0" lvl="0" marL="0" rtl="0" algn="l">
              <a:spcBef>
                <a:spcPts val="0"/>
              </a:spcBef>
              <a:spcAft>
                <a:spcPts val="0"/>
              </a:spcAft>
              <a:buSzPts val="990"/>
              <a:buNone/>
            </a:pPr>
            <a:r>
              <a:rPr lang="en" sz="2000"/>
              <a:t>Geet Dassani - 2020102001 </a:t>
            </a:r>
            <a:r>
              <a:rPr lang="en" sz="2000"/>
              <a:t>(ECE)</a:t>
            </a:r>
            <a:endParaRPr sz="2000"/>
          </a:p>
        </p:txBody>
      </p:sp>
      <p:sp>
        <p:nvSpPr>
          <p:cNvPr id="60" name="Google Shape;60;p13"/>
          <p:cNvSpPr txBox="1"/>
          <p:nvPr>
            <p:ph idx="1" type="subTitle"/>
          </p:nvPr>
        </p:nvSpPr>
        <p:spPr>
          <a:xfrm>
            <a:off x="510450" y="3182352"/>
            <a:ext cx="8123100" cy="150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repo link - </a:t>
            </a:r>
            <a:r>
              <a:rPr lang="en" u="sng">
                <a:solidFill>
                  <a:srgbClr val="00FFFF"/>
                </a:solidFill>
                <a:hlinkClick r:id="rId3">
                  <a:extLst>
                    <a:ext uri="{A12FA001-AC4F-418D-AE19-62706E023703}">
                      <ahyp:hlinkClr val="tx"/>
                    </a:ext>
                  </a:extLst>
                </a:hlinkClick>
              </a:rPr>
              <a:t>Project</a:t>
            </a:r>
            <a:r>
              <a:rPr lang="en">
                <a:solidFill>
                  <a:srgbClr val="00FFFF"/>
                </a:solidFill>
              </a:rPr>
              <a:t> </a:t>
            </a:r>
            <a:endParaRPr/>
          </a:p>
          <a:p>
            <a:pPr indent="0" lvl="0" marL="0" rtl="0" algn="l">
              <a:spcBef>
                <a:spcPts val="0"/>
              </a:spcBef>
              <a:spcAft>
                <a:spcPts val="0"/>
              </a:spcAft>
              <a:buNone/>
            </a:pPr>
            <a:r>
              <a:rPr lang="en"/>
              <a:t>Mentor - Eshan Gupta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nvSpPr>
        <p:spPr>
          <a:xfrm>
            <a:off x="733350" y="717825"/>
            <a:ext cx="7815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BF9000"/>
              </a:buClr>
              <a:buSzPts val="1600"/>
              <a:buFont typeface="Proxima Nova"/>
              <a:buChar char="●"/>
            </a:pPr>
            <a:r>
              <a:rPr lang="en" sz="1600">
                <a:solidFill>
                  <a:srgbClr val="BF9000"/>
                </a:solidFill>
                <a:latin typeface="Proxima Nova"/>
                <a:ea typeface="Proxima Nova"/>
                <a:cs typeface="Proxima Nova"/>
                <a:sym typeface="Proxima Nova"/>
              </a:rPr>
              <a:t>Canny Edge detection operation on grayscale image of I, to create strongest edges</a:t>
            </a:r>
            <a:endParaRPr sz="1600">
              <a:solidFill>
                <a:srgbClr val="BF9000"/>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rgbClr val="BF9000"/>
              </a:solidFill>
              <a:latin typeface="Proxima Nova"/>
              <a:ea typeface="Proxima Nova"/>
              <a:cs typeface="Proxima Nova"/>
              <a:sym typeface="Proxima Nova"/>
            </a:endParaRPr>
          </a:p>
          <a:p>
            <a:pPr indent="-330200" lvl="0" marL="457200" rtl="0" algn="l">
              <a:spcBef>
                <a:spcPts val="0"/>
              </a:spcBef>
              <a:spcAft>
                <a:spcPts val="0"/>
              </a:spcAft>
              <a:buClr>
                <a:srgbClr val="BF9000"/>
              </a:buClr>
              <a:buSzPts val="1600"/>
              <a:buFont typeface="Proxima Nova"/>
              <a:buChar char="●"/>
            </a:pPr>
            <a:r>
              <a:rPr lang="en" sz="1600">
                <a:solidFill>
                  <a:srgbClr val="BF9000"/>
                </a:solidFill>
                <a:latin typeface="Proxima Nova"/>
                <a:ea typeface="Proxima Nova"/>
                <a:cs typeface="Proxima Nova"/>
                <a:sym typeface="Proxima Nova"/>
              </a:rPr>
              <a:t>Standard Hough Transform is calculated of this binary edge map. The peaks of this corresponds to the angle of the metal dividing bars that bisect the board</a:t>
            </a:r>
            <a:endParaRPr sz="1600">
              <a:solidFill>
                <a:srgbClr val="BF9000"/>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rgbClr val="BF9000"/>
              </a:solidFill>
              <a:latin typeface="Proxima Nova"/>
              <a:ea typeface="Proxima Nova"/>
              <a:cs typeface="Proxima Nova"/>
              <a:sym typeface="Proxima Nova"/>
            </a:endParaRPr>
          </a:p>
          <a:p>
            <a:pPr indent="-330200" lvl="0" marL="457200" rtl="0" algn="l">
              <a:spcBef>
                <a:spcPts val="0"/>
              </a:spcBef>
              <a:spcAft>
                <a:spcPts val="0"/>
              </a:spcAft>
              <a:buClr>
                <a:srgbClr val="BF9000"/>
              </a:buClr>
              <a:buSzPts val="1600"/>
              <a:buFont typeface="Proxima Nova"/>
              <a:buChar char="●"/>
            </a:pPr>
            <a:r>
              <a:rPr lang="en" sz="1600">
                <a:solidFill>
                  <a:srgbClr val="BF9000"/>
                </a:solidFill>
                <a:latin typeface="Proxima Nova"/>
                <a:ea typeface="Proxima Nova"/>
                <a:cs typeface="Proxima Nova"/>
                <a:sym typeface="Proxima Nova"/>
              </a:rPr>
              <a:t>Using the dart board’s standard numbering pattern, a point value is determined for pixels that fall within each straight line angle.</a:t>
            </a:r>
            <a:endParaRPr sz="1600">
              <a:solidFill>
                <a:srgbClr val="BF9000"/>
              </a:solidFill>
              <a:latin typeface="Proxima Nova"/>
              <a:ea typeface="Proxima Nova"/>
              <a:cs typeface="Proxima Nova"/>
              <a:sym typeface="Proxima Nova"/>
            </a:endParaRPr>
          </a:p>
        </p:txBody>
      </p:sp>
      <p:pic>
        <p:nvPicPr>
          <p:cNvPr id="126" name="Google Shape;126;p22"/>
          <p:cNvPicPr preferRelativeResize="0"/>
          <p:nvPr/>
        </p:nvPicPr>
        <p:blipFill>
          <a:blip r:embed="rId3">
            <a:alphaModFix/>
          </a:blip>
          <a:stretch>
            <a:fillRect/>
          </a:stretch>
        </p:blipFill>
        <p:spPr>
          <a:xfrm>
            <a:off x="3548186" y="3037275"/>
            <a:ext cx="2047625" cy="2025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12150" y="259175"/>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Bit Masks</a:t>
            </a:r>
            <a:endParaRPr/>
          </a:p>
        </p:txBody>
      </p:sp>
      <p:sp>
        <p:nvSpPr>
          <p:cNvPr id="132" name="Google Shape;132;p23"/>
          <p:cNvSpPr txBox="1"/>
          <p:nvPr>
            <p:ph idx="4294967295" type="body"/>
          </p:nvPr>
        </p:nvSpPr>
        <p:spPr>
          <a:xfrm>
            <a:off x="412150" y="1232850"/>
            <a:ext cx="8520600" cy="1710600"/>
          </a:xfrm>
          <a:prstGeom prst="rect">
            <a:avLst/>
          </a:prstGeom>
        </p:spPr>
        <p:txBody>
          <a:bodyPr anchorCtr="0" anchor="t" bIns="91425" lIns="91425" spcFirstLastPara="1" rIns="91425" wrap="square" tIns="91425">
            <a:noAutofit/>
          </a:bodyPr>
          <a:lstStyle/>
          <a:p>
            <a:pPr indent="-325437" lvl="0" marL="457200" rtl="0" algn="l">
              <a:lnSpc>
                <a:spcPct val="95000"/>
              </a:lnSpc>
              <a:spcBef>
                <a:spcPts val="0"/>
              </a:spcBef>
              <a:spcAft>
                <a:spcPts val="0"/>
              </a:spcAft>
              <a:buClr>
                <a:srgbClr val="00FFFF"/>
              </a:buClr>
              <a:buSzPts val="1525"/>
              <a:buChar char="●"/>
            </a:pPr>
            <a:r>
              <a:rPr lang="en" sz="1525">
                <a:solidFill>
                  <a:srgbClr val="00FFFF"/>
                </a:solidFill>
              </a:rPr>
              <a:t>In order to be able to properly assign the scores on the dartboard, we require the bit masks of the individual regions.</a:t>
            </a:r>
            <a:endParaRPr sz="1525">
              <a:solidFill>
                <a:srgbClr val="00FFFF"/>
              </a:solidFill>
            </a:endParaRPr>
          </a:p>
          <a:p>
            <a:pPr indent="0" lvl="0" marL="457200" rtl="0" algn="l">
              <a:lnSpc>
                <a:spcPct val="95000"/>
              </a:lnSpc>
              <a:spcBef>
                <a:spcPts val="1200"/>
              </a:spcBef>
              <a:spcAft>
                <a:spcPts val="0"/>
              </a:spcAft>
              <a:buNone/>
            </a:pPr>
            <a:r>
              <a:t/>
            </a:r>
            <a:endParaRPr sz="1525">
              <a:solidFill>
                <a:srgbClr val="00FFFF"/>
              </a:solidFill>
            </a:endParaRPr>
          </a:p>
          <a:p>
            <a:pPr indent="-325437" lvl="0" marL="457200" rtl="0" algn="l">
              <a:lnSpc>
                <a:spcPct val="95000"/>
              </a:lnSpc>
              <a:spcBef>
                <a:spcPts val="1200"/>
              </a:spcBef>
              <a:spcAft>
                <a:spcPts val="0"/>
              </a:spcAft>
              <a:buClr>
                <a:srgbClr val="00FFFF"/>
              </a:buClr>
              <a:buSzPts val="1525"/>
              <a:buChar char="●"/>
            </a:pPr>
            <a:r>
              <a:rPr lang="en" sz="1525">
                <a:solidFill>
                  <a:srgbClr val="00FFFF"/>
                </a:solidFill>
              </a:rPr>
              <a:t>This is because each region has its own multiplier or points value associated with it, such as the triple scoring ring multiplies by 3 or the inner bullseye gives 50 points</a:t>
            </a:r>
            <a:endParaRPr sz="1525">
              <a:solidFill>
                <a:srgbClr val="00FFFF"/>
              </a:solidFill>
            </a:endParaRPr>
          </a:p>
          <a:p>
            <a:pPr indent="0" lvl="0" marL="457200" rtl="0" algn="l">
              <a:lnSpc>
                <a:spcPct val="95000"/>
              </a:lnSpc>
              <a:spcBef>
                <a:spcPts val="1200"/>
              </a:spcBef>
              <a:spcAft>
                <a:spcPts val="0"/>
              </a:spcAft>
              <a:buNone/>
            </a:pPr>
            <a:r>
              <a:t/>
            </a:r>
            <a:endParaRPr sz="1525">
              <a:solidFill>
                <a:srgbClr val="00FFFF"/>
              </a:solidFill>
            </a:endParaRPr>
          </a:p>
          <a:p>
            <a:pPr indent="-325437" lvl="0" marL="457200" rtl="0" algn="l">
              <a:lnSpc>
                <a:spcPct val="95000"/>
              </a:lnSpc>
              <a:spcBef>
                <a:spcPts val="1200"/>
              </a:spcBef>
              <a:spcAft>
                <a:spcPts val="0"/>
              </a:spcAft>
              <a:buClr>
                <a:srgbClr val="00FFFF"/>
              </a:buClr>
              <a:buSzPts val="1525"/>
              <a:buChar char="●"/>
            </a:pPr>
            <a:r>
              <a:rPr lang="en" sz="1525">
                <a:solidFill>
                  <a:srgbClr val="00FFFF"/>
                </a:solidFill>
              </a:rPr>
              <a:t>This is done by thresholding to obtain a binary image. The process followed is the one detailed in the previous few slides on region segmentation</a:t>
            </a:r>
            <a:endParaRPr sz="1525">
              <a:solidFill>
                <a:srgbClr val="00FFFF"/>
              </a:solidFill>
            </a:endParaRPr>
          </a:p>
          <a:p>
            <a:pPr indent="0" lvl="0" marL="457200" rtl="0" algn="l">
              <a:lnSpc>
                <a:spcPct val="95000"/>
              </a:lnSpc>
              <a:spcBef>
                <a:spcPts val="1200"/>
              </a:spcBef>
              <a:spcAft>
                <a:spcPts val="0"/>
              </a:spcAft>
              <a:buSzPts val="688"/>
              <a:buNone/>
            </a:pPr>
            <a:r>
              <a:t/>
            </a:r>
            <a:endParaRPr sz="1525">
              <a:solidFill>
                <a:srgbClr val="00FFFF"/>
              </a:solidFill>
            </a:endParaRPr>
          </a:p>
          <a:p>
            <a:pPr indent="0" lvl="0" marL="457200" rtl="0" algn="l">
              <a:lnSpc>
                <a:spcPct val="95000"/>
              </a:lnSpc>
              <a:spcBef>
                <a:spcPts val="1200"/>
              </a:spcBef>
              <a:spcAft>
                <a:spcPts val="1200"/>
              </a:spcAft>
              <a:buSzPts val="688"/>
              <a:buNone/>
            </a:pPr>
            <a:r>
              <a:t/>
            </a:r>
            <a:endParaRPr sz="1525">
              <a:solidFill>
                <a:srgbClr val="00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These are the bit masks we obtained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1522150" y="112200"/>
            <a:ext cx="2767475" cy="3225575"/>
          </a:xfrm>
          <a:prstGeom prst="rect">
            <a:avLst/>
          </a:prstGeom>
          <a:noFill/>
          <a:ln>
            <a:noFill/>
          </a:ln>
        </p:spPr>
      </p:pic>
      <p:pic>
        <p:nvPicPr>
          <p:cNvPr id="143" name="Google Shape;143;p25"/>
          <p:cNvPicPr preferRelativeResize="0"/>
          <p:nvPr/>
        </p:nvPicPr>
        <p:blipFill>
          <a:blip r:embed="rId4">
            <a:alphaModFix/>
          </a:blip>
          <a:stretch>
            <a:fillRect/>
          </a:stretch>
        </p:blipFill>
        <p:spPr>
          <a:xfrm>
            <a:off x="4771800" y="1563825"/>
            <a:ext cx="2958725" cy="3519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6"/>
          <p:cNvPicPr preferRelativeResize="0"/>
          <p:nvPr/>
        </p:nvPicPr>
        <p:blipFill>
          <a:blip r:embed="rId3">
            <a:alphaModFix/>
          </a:blip>
          <a:stretch>
            <a:fillRect/>
          </a:stretch>
        </p:blipFill>
        <p:spPr>
          <a:xfrm>
            <a:off x="1299823" y="152400"/>
            <a:ext cx="2849300" cy="3410025"/>
          </a:xfrm>
          <a:prstGeom prst="rect">
            <a:avLst/>
          </a:prstGeom>
          <a:noFill/>
          <a:ln>
            <a:noFill/>
          </a:ln>
        </p:spPr>
      </p:pic>
      <p:pic>
        <p:nvPicPr>
          <p:cNvPr id="149" name="Google Shape;149;p26"/>
          <p:cNvPicPr preferRelativeResize="0"/>
          <p:nvPr/>
        </p:nvPicPr>
        <p:blipFill>
          <a:blip r:embed="rId4">
            <a:alphaModFix/>
          </a:blip>
          <a:stretch>
            <a:fillRect/>
          </a:stretch>
        </p:blipFill>
        <p:spPr>
          <a:xfrm>
            <a:off x="4754825" y="808650"/>
            <a:ext cx="3335175" cy="3304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1256778" y="152400"/>
            <a:ext cx="2862000" cy="3363674"/>
          </a:xfrm>
          <a:prstGeom prst="rect">
            <a:avLst/>
          </a:prstGeom>
          <a:noFill/>
          <a:ln>
            <a:noFill/>
          </a:ln>
        </p:spPr>
      </p:pic>
      <p:pic>
        <p:nvPicPr>
          <p:cNvPr id="155" name="Google Shape;155;p27"/>
          <p:cNvPicPr preferRelativeResize="0"/>
          <p:nvPr/>
        </p:nvPicPr>
        <p:blipFill>
          <a:blip r:embed="rId4">
            <a:alphaModFix/>
          </a:blip>
          <a:stretch>
            <a:fillRect/>
          </a:stretch>
        </p:blipFill>
        <p:spPr>
          <a:xfrm>
            <a:off x="4741675" y="1351450"/>
            <a:ext cx="2765775" cy="3458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3">
            <a:alphaModFix/>
          </a:blip>
          <a:stretch>
            <a:fillRect/>
          </a:stretch>
        </p:blipFill>
        <p:spPr>
          <a:xfrm>
            <a:off x="1419674" y="152400"/>
            <a:ext cx="2600125" cy="3253150"/>
          </a:xfrm>
          <a:prstGeom prst="rect">
            <a:avLst/>
          </a:prstGeom>
          <a:noFill/>
          <a:ln>
            <a:noFill/>
          </a:ln>
        </p:spPr>
      </p:pic>
      <p:pic>
        <p:nvPicPr>
          <p:cNvPr id="161" name="Google Shape;161;p28"/>
          <p:cNvPicPr preferRelativeResize="0"/>
          <p:nvPr/>
        </p:nvPicPr>
        <p:blipFill>
          <a:blip r:embed="rId4">
            <a:alphaModFix/>
          </a:blip>
          <a:stretch>
            <a:fillRect/>
          </a:stretch>
        </p:blipFill>
        <p:spPr>
          <a:xfrm>
            <a:off x="4860101" y="1235650"/>
            <a:ext cx="2690525" cy="3303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1304800" y="152400"/>
            <a:ext cx="2817124" cy="3433975"/>
          </a:xfrm>
          <a:prstGeom prst="rect">
            <a:avLst/>
          </a:prstGeom>
          <a:noFill/>
          <a:ln>
            <a:noFill/>
          </a:ln>
        </p:spPr>
      </p:pic>
      <p:pic>
        <p:nvPicPr>
          <p:cNvPr id="167" name="Google Shape;167;p29"/>
          <p:cNvPicPr preferRelativeResize="0"/>
          <p:nvPr/>
        </p:nvPicPr>
        <p:blipFill>
          <a:blip r:embed="rId4">
            <a:alphaModFix/>
          </a:blip>
          <a:stretch>
            <a:fillRect/>
          </a:stretch>
        </p:blipFill>
        <p:spPr>
          <a:xfrm>
            <a:off x="4981975" y="1326075"/>
            <a:ext cx="2553550" cy="313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0"/>
          <p:cNvPicPr preferRelativeResize="0"/>
          <p:nvPr/>
        </p:nvPicPr>
        <p:blipFill>
          <a:blip r:embed="rId3">
            <a:alphaModFix/>
          </a:blip>
          <a:stretch>
            <a:fillRect/>
          </a:stretch>
        </p:blipFill>
        <p:spPr>
          <a:xfrm>
            <a:off x="1343228" y="152400"/>
            <a:ext cx="2742275" cy="3373700"/>
          </a:xfrm>
          <a:prstGeom prst="rect">
            <a:avLst/>
          </a:prstGeom>
          <a:noFill/>
          <a:ln>
            <a:noFill/>
          </a:ln>
        </p:spPr>
      </p:pic>
      <p:pic>
        <p:nvPicPr>
          <p:cNvPr id="173" name="Google Shape;173;p30"/>
          <p:cNvPicPr preferRelativeResize="0"/>
          <p:nvPr/>
        </p:nvPicPr>
        <p:blipFill>
          <a:blip r:embed="rId4">
            <a:alphaModFix/>
          </a:blip>
          <a:stretch>
            <a:fillRect/>
          </a:stretch>
        </p:blipFill>
        <p:spPr>
          <a:xfrm>
            <a:off x="5010199" y="1314685"/>
            <a:ext cx="2742275" cy="32544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1"/>
          <p:cNvPicPr preferRelativeResize="0"/>
          <p:nvPr/>
        </p:nvPicPr>
        <p:blipFill>
          <a:blip r:embed="rId3">
            <a:alphaModFix/>
          </a:blip>
          <a:stretch>
            <a:fillRect/>
          </a:stretch>
        </p:blipFill>
        <p:spPr>
          <a:xfrm>
            <a:off x="4940504" y="1419025"/>
            <a:ext cx="2724350" cy="3313425"/>
          </a:xfrm>
          <a:prstGeom prst="rect">
            <a:avLst/>
          </a:prstGeom>
          <a:noFill/>
          <a:ln>
            <a:noFill/>
          </a:ln>
        </p:spPr>
      </p:pic>
      <p:pic>
        <p:nvPicPr>
          <p:cNvPr id="179" name="Google Shape;179;p31"/>
          <p:cNvPicPr preferRelativeResize="0"/>
          <p:nvPr/>
        </p:nvPicPr>
        <p:blipFill>
          <a:blip r:embed="rId4">
            <a:alphaModFix/>
          </a:blip>
          <a:stretch>
            <a:fillRect/>
          </a:stretch>
        </p:blipFill>
        <p:spPr>
          <a:xfrm>
            <a:off x="1463898" y="156400"/>
            <a:ext cx="2914700" cy="356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301375" y="261200"/>
            <a:ext cx="3696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lt1"/>
                </a:solidFill>
                <a:latin typeface="Proxima Nova"/>
                <a:ea typeface="Proxima Nova"/>
                <a:cs typeface="Proxima Nova"/>
                <a:sym typeface="Proxima Nova"/>
              </a:rPr>
              <a:t>Introduction</a:t>
            </a:r>
            <a:endParaRPr b="1" sz="3100">
              <a:solidFill>
                <a:schemeClr val="lt1"/>
              </a:solidFill>
              <a:latin typeface="Proxima Nova"/>
              <a:ea typeface="Proxima Nova"/>
              <a:cs typeface="Proxima Nova"/>
              <a:sym typeface="Proxima Nova"/>
            </a:endParaRPr>
          </a:p>
        </p:txBody>
      </p:sp>
      <p:sp>
        <p:nvSpPr>
          <p:cNvPr id="66" name="Google Shape;66;p14"/>
          <p:cNvSpPr txBox="1"/>
          <p:nvPr/>
        </p:nvSpPr>
        <p:spPr>
          <a:xfrm>
            <a:off x="431975" y="1024675"/>
            <a:ext cx="815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This project demonstrates an innovative technique for automatically segmenting the dart board into each scoring section and identifying the placement of darts fired into the board using photos captured from a stationary camera and generating score of the player.</a:t>
            </a:r>
            <a:endParaRPr>
              <a:solidFill>
                <a:schemeClr val="lt1"/>
              </a:solidFill>
              <a:latin typeface="Proxima Nova"/>
              <a:ea typeface="Proxima Nova"/>
              <a:cs typeface="Proxima Nova"/>
              <a:sym typeface="Proxima Nova"/>
            </a:endParaRPr>
          </a:p>
        </p:txBody>
      </p:sp>
      <p:pic>
        <p:nvPicPr>
          <p:cNvPr id="67" name="Google Shape;67;p14"/>
          <p:cNvPicPr preferRelativeResize="0"/>
          <p:nvPr/>
        </p:nvPicPr>
        <p:blipFill>
          <a:blip r:embed="rId3">
            <a:alphaModFix/>
          </a:blip>
          <a:stretch>
            <a:fillRect/>
          </a:stretch>
        </p:blipFill>
        <p:spPr>
          <a:xfrm>
            <a:off x="6665625" y="1996600"/>
            <a:ext cx="1923650" cy="1919551"/>
          </a:xfrm>
          <a:prstGeom prst="rect">
            <a:avLst/>
          </a:prstGeom>
          <a:noFill/>
          <a:ln>
            <a:noFill/>
          </a:ln>
        </p:spPr>
      </p:pic>
      <p:sp>
        <p:nvSpPr>
          <p:cNvPr id="68" name="Google Shape;68;p14"/>
          <p:cNvSpPr txBox="1"/>
          <p:nvPr/>
        </p:nvSpPr>
        <p:spPr>
          <a:xfrm>
            <a:off x="381750" y="3335250"/>
            <a:ext cx="562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In the sport of darts, players throw projectiles towards a circular target that is fixed to a vertical platform. There are several locations on the target that correlate to various point and multiplier values. It would be really advantageous if this project allowed the players to keep score more readily.</a:t>
            </a:r>
            <a:endParaRPr>
              <a:solidFill>
                <a:schemeClr val="l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646425" y="278700"/>
            <a:ext cx="8123100" cy="672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Getting the dart orientation</a:t>
            </a:r>
            <a:endParaRPr>
              <a:solidFill>
                <a:srgbClr val="1155CC"/>
              </a:solidFill>
            </a:endParaRPr>
          </a:p>
        </p:txBody>
      </p:sp>
      <p:sp>
        <p:nvSpPr>
          <p:cNvPr id="185" name="Google Shape;185;p32"/>
          <p:cNvSpPr txBox="1"/>
          <p:nvPr/>
        </p:nvSpPr>
        <p:spPr>
          <a:xfrm>
            <a:off x="1228250" y="1679121"/>
            <a:ext cx="6876900" cy="105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lt1"/>
                </a:solidFill>
                <a:latin typeface="Proxima Nova"/>
                <a:ea typeface="Proxima Nova"/>
                <a:cs typeface="Proxima Nova"/>
                <a:sym typeface="Proxima Nova"/>
              </a:rPr>
              <a:t>We need to know the orientation of the dart. By tracing </a:t>
            </a:r>
            <a:r>
              <a:rPr lang="en" sz="1600">
                <a:solidFill>
                  <a:schemeClr val="lt1"/>
                </a:solidFill>
                <a:latin typeface="Proxima Nova"/>
                <a:ea typeface="Proxima Nova"/>
                <a:cs typeface="Proxima Nova"/>
                <a:sym typeface="Proxima Nova"/>
              </a:rPr>
              <a:t>along the line drawn along the angle at which the dart hit the board, we can obtain the exact location of the point of contact between dart and board.</a:t>
            </a:r>
            <a:endParaRPr sz="1600">
              <a:solidFill>
                <a:schemeClr val="lt1"/>
              </a:solidFill>
              <a:latin typeface="Proxima Nova"/>
              <a:ea typeface="Proxima Nova"/>
              <a:cs typeface="Proxima Nova"/>
              <a:sym typeface="Proxima Nova"/>
            </a:endParaRPr>
          </a:p>
        </p:txBody>
      </p:sp>
      <p:sp>
        <p:nvSpPr>
          <p:cNvPr id="186" name="Google Shape;186;p32"/>
          <p:cNvSpPr txBox="1"/>
          <p:nvPr/>
        </p:nvSpPr>
        <p:spPr>
          <a:xfrm>
            <a:off x="1228250" y="3299375"/>
            <a:ext cx="6876900" cy="1234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FFFF"/>
                </a:solidFill>
                <a:latin typeface="Proxima Nova"/>
                <a:ea typeface="Proxima Nova"/>
                <a:cs typeface="Proxima Nova"/>
                <a:sym typeface="Proxima Nova"/>
              </a:rPr>
              <a:t>We use saliency detection to extract the dart and apply thresholding to convert it to a binary image. We use this to determine the orientation of the dart</a:t>
            </a:r>
            <a:endParaRPr sz="1600">
              <a:solidFill>
                <a:srgbClr val="00FFFF"/>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idx="4294967295" type="body"/>
          </p:nvPr>
        </p:nvSpPr>
        <p:spPr>
          <a:xfrm>
            <a:off x="311700" y="3523400"/>
            <a:ext cx="8547900" cy="131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FF9900"/>
                </a:solidFill>
              </a:rPr>
              <a:t>We use convex hull to get a polygon surrounding the darts binarized images, and draw a line between the the farthest points on the polygon. The reason we do so is because the farthest points on the polygon will always be the end of the dart shaft, which hit the board and the farthest pixel on the tail.</a:t>
            </a:r>
            <a:endParaRPr>
              <a:solidFill>
                <a:srgbClr val="FF9900"/>
              </a:solidFill>
            </a:endParaRPr>
          </a:p>
        </p:txBody>
      </p:sp>
      <p:pic>
        <p:nvPicPr>
          <p:cNvPr id="192" name="Google Shape;192;p33"/>
          <p:cNvPicPr preferRelativeResize="0"/>
          <p:nvPr/>
        </p:nvPicPr>
        <p:blipFill>
          <a:blip r:embed="rId3">
            <a:alphaModFix/>
          </a:blip>
          <a:stretch>
            <a:fillRect/>
          </a:stretch>
        </p:blipFill>
        <p:spPr>
          <a:xfrm>
            <a:off x="850200" y="60274"/>
            <a:ext cx="2521350" cy="2782500"/>
          </a:xfrm>
          <a:prstGeom prst="rect">
            <a:avLst/>
          </a:prstGeom>
          <a:noFill/>
          <a:ln>
            <a:noFill/>
          </a:ln>
        </p:spPr>
      </p:pic>
      <p:pic>
        <p:nvPicPr>
          <p:cNvPr id="193" name="Google Shape;193;p33"/>
          <p:cNvPicPr preferRelativeResize="0"/>
          <p:nvPr/>
        </p:nvPicPr>
        <p:blipFill>
          <a:blip r:embed="rId4">
            <a:alphaModFix/>
          </a:blip>
          <a:stretch>
            <a:fillRect/>
          </a:stretch>
        </p:blipFill>
        <p:spPr>
          <a:xfrm>
            <a:off x="4572000" y="60275"/>
            <a:ext cx="3587961" cy="278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Saliency Detection</a:t>
            </a:r>
            <a:endParaRPr/>
          </a:p>
        </p:txBody>
      </p:sp>
      <p:sp>
        <p:nvSpPr>
          <p:cNvPr id="199" name="Google Shape;199;p34"/>
          <p:cNvSpPr txBox="1"/>
          <p:nvPr>
            <p:ph idx="1" type="body"/>
          </p:nvPr>
        </p:nvSpPr>
        <p:spPr>
          <a:xfrm>
            <a:off x="311700" y="53640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20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lang="en" sz="1700">
                <a:solidFill>
                  <a:srgbClr val="202122"/>
                </a:solidFill>
                <a:highlight>
                  <a:srgbClr val="FFFFFF"/>
                </a:highlight>
              </a:rPr>
              <a:t>Saliency mapping is basically the highlighting of the important or prominent parts of the object. This is generally useful for foreground detection. In this project we are using this to eliminate the background of the image from the dart and dart board. </a:t>
            </a:r>
            <a:endParaRPr sz="1700">
              <a:solidFill>
                <a:srgbClr val="202122"/>
              </a:solidFill>
              <a:highlight>
                <a:srgbClr val="FFFFFF"/>
              </a:highlight>
            </a:endParaRPr>
          </a:p>
          <a:p>
            <a:pPr indent="0" lvl="0" marL="0" rtl="0" algn="l">
              <a:spcBef>
                <a:spcPts val="1200"/>
              </a:spcBef>
              <a:spcAft>
                <a:spcPts val="1200"/>
              </a:spcAft>
              <a:buNone/>
            </a:pPr>
            <a:r>
              <a:t/>
            </a:r>
            <a:endParaRPr sz="1700">
              <a:solidFill>
                <a:srgbClr val="202122"/>
              </a:solidFill>
              <a:highlight>
                <a:srgbClr val="FFFFFF"/>
              </a:highlight>
            </a:endParaRPr>
          </a:p>
        </p:txBody>
      </p:sp>
      <p:pic>
        <p:nvPicPr>
          <p:cNvPr id="200" name="Google Shape;200;p34"/>
          <p:cNvPicPr preferRelativeResize="0"/>
          <p:nvPr/>
        </p:nvPicPr>
        <p:blipFill>
          <a:blip r:embed="rId3">
            <a:alphaModFix/>
          </a:blip>
          <a:stretch>
            <a:fillRect/>
          </a:stretch>
        </p:blipFill>
        <p:spPr>
          <a:xfrm>
            <a:off x="5604650" y="2317746"/>
            <a:ext cx="2891425" cy="1903625"/>
          </a:xfrm>
          <a:prstGeom prst="rect">
            <a:avLst/>
          </a:prstGeom>
          <a:noFill/>
          <a:ln>
            <a:noFill/>
          </a:ln>
        </p:spPr>
      </p:pic>
      <p:pic>
        <p:nvPicPr>
          <p:cNvPr id="201" name="Google Shape;201;p34"/>
          <p:cNvPicPr preferRelativeResize="0"/>
          <p:nvPr/>
        </p:nvPicPr>
        <p:blipFill>
          <a:blip r:embed="rId4">
            <a:alphaModFix/>
          </a:blip>
          <a:stretch>
            <a:fillRect/>
          </a:stretch>
        </p:blipFill>
        <p:spPr>
          <a:xfrm>
            <a:off x="745025" y="2263488"/>
            <a:ext cx="3056250" cy="2012150"/>
          </a:xfrm>
          <a:prstGeom prst="rect">
            <a:avLst/>
          </a:prstGeom>
          <a:noFill/>
          <a:ln>
            <a:noFill/>
          </a:ln>
        </p:spPr>
      </p:pic>
      <p:sp>
        <p:nvSpPr>
          <p:cNvPr id="202" name="Google Shape;202;p34"/>
          <p:cNvSpPr txBox="1"/>
          <p:nvPr/>
        </p:nvSpPr>
        <p:spPr>
          <a:xfrm>
            <a:off x="5816775" y="4275650"/>
            <a:ext cx="26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IMAGE AFTER SALIENCY</a:t>
            </a:r>
            <a:endParaRPr b="1">
              <a:latin typeface="Proxima Nova"/>
              <a:ea typeface="Proxima Nova"/>
              <a:cs typeface="Proxima Nova"/>
              <a:sym typeface="Proxima Nova"/>
            </a:endParaRPr>
          </a:p>
        </p:txBody>
      </p:sp>
      <p:sp>
        <p:nvSpPr>
          <p:cNvPr id="203" name="Google Shape;203;p34"/>
          <p:cNvSpPr txBox="1"/>
          <p:nvPr/>
        </p:nvSpPr>
        <p:spPr>
          <a:xfrm>
            <a:off x="1361075" y="4275650"/>
            <a:ext cx="23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INPUT IMAGE</a:t>
            </a:r>
            <a:endParaRPr b="1">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81500" y="1025850"/>
            <a:ext cx="8123100" cy="7788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1700">
              <a:solidFill>
                <a:srgbClr val="202122"/>
              </a:solidFill>
              <a:highlight>
                <a:schemeClr val="lt1"/>
              </a:highlight>
            </a:endParaRPr>
          </a:p>
          <a:p>
            <a:pPr indent="0" lvl="0" marL="0" rtl="0" algn="l">
              <a:lnSpc>
                <a:spcPct val="115000"/>
              </a:lnSpc>
              <a:spcBef>
                <a:spcPts val="1200"/>
              </a:spcBef>
              <a:spcAft>
                <a:spcPts val="1200"/>
              </a:spcAft>
              <a:buNone/>
            </a:pPr>
            <a:r>
              <a:rPr lang="en" sz="1922">
                <a:solidFill>
                  <a:srgbClr val="FFFFFF"/>
                </a:solidFill>
              </a:rPr>
              <a:t>Here we applied saliency of an image with and without the dart and found the absolute difference of the image and apply threshold to find the image of just the dart in our final image which we can further use to pinpoint the location of where it is hitting the dart.</a:t>
            </a:r>
            <a:endParaRPr sz="3822">
              <a:solidFill>
                <a:srgbClr val="FFFFFF"/>
              </a:solidFill>
            </a:endParaRPr>
          </a:p>
        </p:txBody>
      </p:sp>
      <p:pic>
        <p:nvPicPr>
          <p:cNvPr id="209" name="Google Shape;209;p35"/>
          <p:cNvPicPr preferRelativeResize="0"/>
          <p:nvPr/>
        </p:nvPicPr>
        <p:blipFill>
          <a:blip r:embed="rId3">
            <a:alphaModFix/>
          </a:blip>
          <a:stretch>
            <a:fillRect/>
          </a:stretch>
        </p:blipFill>
        <p:spPr>
          <a:xfrm>
            <a:off x="805124" y="3103150"/>
            <a:ext cx="1515900" cy="1875599"/>
          </a:xfrm>
          <a:prstGeom prst="rect">
            <a:avLst/>
          </a:prstGeom>
          <a:noFill/>
          <a:ln>
            <a:noFill/>
          </a:ln>
        </p:spPr>
      </p:pic>
      <p:pic>
        <p:nvPicPr>
          <p:cNvPr id="210" name="Google Shape;210;p35"/>
          <p:cNvPicPr preferRelativeResize="0"/>
          <p:nvPr/>
        </p:nvPicPr>
        <p:blipFill>
          <a:blip r:embed="rId4">
            <a:alphaModFix/>
          </a:blip>
          <a:stretch>
            <a:fillRect/>
          </a:stretch>
        </p:blipFill>
        <p:spPr>
          <a:xfrm>
            <a:off x="3556175" y="3103150"/>
            <a:ext cx="1515900" cy="1875583"/>
          </a:xfrm>
          <a:prstGeom prst="rect">
            <a:avLst/>
          </a:prstGeom>
          <a:noFill/>
          <a:ln>
            <a:noFill/>
          </a:ln>
        </p:spPr>
      </p:pic>
      <p:pic>
        <p:nvPicPr>
          <p:cNvPr id="211" name="Google Shape;211;p35"/>
          <p:cNvPicPr preferRelativeResize="0"/>
          <p:nvPr/>
        </p:nvPicPr>
        <p:blipFill rotWithShape="1">
          <a:blip r:embed="rId5">
            <a:alphaModFix/>
          </a:blip>
          <a:srcRect b="0" l="0" r="0" t="17931"/>
          <a:stretch/>
        </p:blipFill>
        <p:spPr>
          <a:xfrm>
            <a:off x="6172101" y="3103138"/>
            <a:ext cx="1847159" cy="1875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239225" y="289325"/>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1155CC"/>
                </a:solidFill>
              </a:rPr>
              <a:t>Line - Based Segmentation</a:t>
            </a:r>
            <a:endParaRPr>
              <a:solidFill>
                <a:srgbClr val="1155CC"/>
              </a:solidFill>
            </a:endParaRPr>
          </a:p>
        </p:txBody>
      </p:sp>
      <p:sp>
        <p:nvSpPr>
          <p:cNvPr id="217" name="Google Shape;217;p36"/>
          <p:cNvSpPr txBox="1"/>
          <p:nvPr>
            <p:ph idx="4294967295" type="body"/>
          </p:nvPr>
        </p:nvSpPr>
        <p:spPr>
          <a:xfrm>
            <a:off x="432250" y="1068125"/>
            <a:ext cx="8520600" cy="34164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Clr>
                <a:schemeClr val="lt1"/>
              </a:buClr>
              <a:buSzPts val="1700"/>
              <a:buChar char="●"/>
            </a:pPr>
            <a:r>
              <a:rPr lang="en" sz="1700">
                <a:solidFill>
                  <a:schemeClr val="lt1"/>
                </a:solidFill>
              </a:rPr>
              <a:t>We use the linear Hough transform to split the dartboard into sectors</a:t>
            </a:r>
            <a:endParaRPr sz="1700">
              <a:solidFill>
                <a:schemeClr val="lt1"/>
              </a:solidFill>
            </a:endParaRPr>
          </a:p>
          <a:p>
            <a:pPr indent="0" lvl="0" marL="457200" rtl="0" algn="l">
              <a:lnSpc>
                <a:spcPct val="95000"/>
              </a:lnSpc>
              <a:spcBef>
                <a:spcPts val="1200"/>
              </a:spcBef>
              <a:spcAft>
                <a:spcPts val="0"/>
              </a:spcAft>
              <a:buNone/>
            </a:pPr>
            <a:r>
              <a:t/>
            </a:r>
            <a:endParaRPr sz="1700">
              <a:solidFill>
                <a:schemeClr val="lt1"/>
              </a:solidFill>
            </a:endParaRPr>
          </a:p>
          <a:p>
            <a:pPr indent="-336550" lvl="0" marL="457200" rtl="0" algn="l">
              <a:lnSpc>
                <a:spcPct val="95000"/>
              </a:lnSpc>
              <a:spcBef>
                <a:spcPts val="1200"/>
              </a:spcBef>
              <a:spcAft>
                <a:spcPts val="0"/>
              </a:spcAft>
              <a:buClr>
                <a:schemeClr val="lt1"/>
              </a:buClr>
              <a:buSzPts val="1700"/>
              <a:buChar char="●"/>
            </a:pPr>
            <a:r>
              <a:rPr lang="en" sz="1700">
                <a:solidFill>
                  <a:schemeClr val="lt1"/>
                </a:solidFill>
              </a:rPr>
              <a:t>There is a chance of line fraying, that is, when multiple lines are drawn very close together. This can cause problems in score assignment, since we won’t have the exact segment in which the point hit, or that the point we have is on a line that is not supposed to be there</a:t>
            </a:r>
            <a:endParaRPr sz="1700">
              <a:solidFill>
                <a:schemeClr val="lt1"/>
              </a:solidFill>
            </a:endParaRPr>
          </a:p>
          <a:p>
            <a:pPr indent="0" lvl="0" marL="457200" rtl="0" algn="l">
              <a:lnSpc>
                <a:spcPct val="95000"/>
              </a:lnSpc>
              <a:spcBef>
                <a:spcPts val="1200"/>
              </a:spcBef>
              <a:spcAft>
                <a:spcPts val="0"/>
              </a:spcAft>
              <a:buNone/>
            </a:pPr>
            <a:r>
              <a:t/>
            </a:r>
            <a:endParaRPr sz="1700">
              <a:solidFill>
                <a:schemeClr val="lt1"/>
              </a:solidFill>
            </a:endParaRPr>
          </a:p>
          <a:p>
            <a:pPr indent="-336550" lvl="0" marL="457200" rtl="0" algn="l">
              <a:lnSpc>
                <a:spcPct val="95000"/>
              </a:lnSpc>
              <a:spcBef>
                <a:spcPts val="1200"/>
              </a:spcBef>
              <a:spcAft>
                <a:spcPts val="0"/>
              </a:spcAft>
              <a:buClr>
                <a:schemeClr val="lt1"/>
              </a:buClr>
              <a:buSzPts val="1700"/>
              <a:buChar char="●"/>
            </a:pPr>
            <a:r>
              <a:rPr lang="en" sz="1700">
                <a:solidFill>
                  <a:schemeClr val="lt1"/>
                </a:solidFill>
              </a:rPr>
              <a:t>To avoid this, we can apply k-means clustering on the lines to bring all the lines having a very small angle difference into a single line. This enables clear segmentation.</a:t>
            </a:r>
            <a:endParaRPr sz="17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idx="1" type="body"/>
          </p:nvPr>
        </p:nvSpPr>
        <p:spPr>
          <a:xfrm>
            <a:off x="311700" y="3996650"/>
            <a:ext cx="8573700" cy="1031100"/>
          </a:xfrm>
          <a:prstGeom prst="rect">
            <a:avLst/>
          </a:prstGeom>
        </p:spPr>
        <p:txBody>
          <a:bodyPr anchorCtr="0" anchor="ctr" bIns="91425" lIns="91425" spcFirstLastPara="1" rIns="91425" wrap="square" tIns="91425">
            <a:normAutofit fontScale="77500"/>
          </a:bodyPr>
          <a:lstStyle/>
          <a:p>
            <a:pPr indent="0" lvl="0" marL="0" rtl="0" algn="l">
              <a:spcBef>
                <a:spcPts val="0"/>
              </a:spcBef>
              <a:spcAft>
                <a:spcPts val="0"/>
              </a:spcAft>
              <a:buNone/>
            </a:pPr>
            <a:r>
              <a:rPr lang="en"/>
              <a:t>The image on the left is with improper segmentation. We can see multiple lines very close to where the actual segmenting boundary should be drawn. We use k-means clustering to bring all of these unnecessary lines together to give clear segmentation boundaries.</a:t>
            </a:r>
            <a:endParaRPr/>
          </a:p>
        </p:txBody>
      </p:sp>
      <p:pic>
        <p:nvPicPr>
          <p:cNvPr id="223" name="Google Shape;223;p37"/>
          <p:cNvPicPr preferRelativeResize="0"/>
          <p:nvPr/>
        </p:nvPicPr>
        <p:blipFill>
          <a:blip r:embed="rId3">
            <a:alphaModFix/>
          </a:blip>
          <a:stretch>
            <a:fillRect/>
          </a:stretch>
        </p:blipFill>
        <p:spPr>
          <a:xfrm>
            <a:off x="4500896" y="198750"/>
            <a:ext cx="3038475" cy="3695700"/>
          </a:xfrm>
          <a:prstGeom prst="rect">
            <a:avLst/>
          </a:prstGeom>
          <a:noFill/>
          <a:ln>
            <a:noFill/>
          </a:ln>
        </p:spPr>
      </p:pic>
      <p:pic>
        <p:nvPicPr>
          <p:cNvPr id="224" name="Google Shape;224;p37"/>
          <p:cNvPicPr preferRelativeResize="0"/>
          <p:nvPr/>
        </p:nvPicPr>
        <p:blipFill>
          <a:blip r:embed="rId4">
            <a:alphaModFix/>
          </a:blip>
          <a:stretch>
            <a:fillRect/>
          </a:stretch>
        </p:blipFill>
        <p:spPr>
          <a:xfrm>
            <a:off x="516300" y="348350"/>
            <a:ext cx="2809875" cy="3314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229175" y="319475"/>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1155CC"/>
                </a:solidFill>
              </a:rPr>
              <a:t>Score Assignment</a:t>
            </a:r>
            <a:endParaRPr>
              <a:solidFill>
                <a:srgbClr val="1155CC"/>
              </a:solidFill>
            </a:endParaRPr>
          </a:p>
        </p:txBody>
      </p:sp>
      <p:sp>
        <p:nvSpPr>
          <p:cNvPr id="230" name="Google Shape;230;p38"/>
          <p:cNvSpPr txBox="1"/>
          <p:nvPr>
            <p:ph idx="4294967295" type="body"/>
          </p:nvPr>
        </p:nvSpPr>
        <p:spPr>
          <a:xfrm>
            <a:off x="432250" y="1409700"/>
            <a:ext cx="8520600" cy="336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Now once the segments are obtained, we need to assign a score to each segment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 This is done using a simple array-based assignment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We assign the top segment 20 and circularly iterate and assign them their respective scores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Then once we know the point where the dart landed, we get the score from the segment first. If it is a bullseye then it is a </a:t>
            </a:r>
            <a:r>
              <a:rPr lang="en">
                <a:solidFill>
                  <a:schemeClr val="lt1"/>
                </a:solidFill>
              </a:rPr>
              <a:t>predefined</a:t>
            </a:r>
            <a:r>
              <a:rPr lang="en">
                <a:solidFill>
                  <a:schemeClr val="lt1"/>
                </a:solidFill>
              </a:rPr>
              <a:t> score however in case of multiplier regions we just multiply it by the required factor.</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features</a:t>
            </a:r>
            <a:endParaRPr/>
          </a:p>
        </p:txBody>
      </p:sp>
      <p:sp>
        <p:nvSpPr>
          <p:cNvPr id="236" name="Google Shape;23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implemented a sift-based image comparison for the images</a:t>
            </a:r>
            <a:endParaRPr/>
          </a:p>
          <a:p>
            <a:pPr indent="-342900" lvl="0" marL="457200" rtl="0" algn="l">
              <a:spcBef>
                <a:spcPts val="0"/>
              </a:spcBef>
              <a:spcAft>
                <a:spcPts val="0"/>
              </a:spcAft>
              <a:buSzPts val="1800"/>
              <a:buChar char="●"/>
            </a:pPr>
            <a:r>
              <a:rPr lang="en"/>
              <a:t>As per the research paper, this is an optional feature, but this is useful in case we have camera images of the dartboard, where there is a clear displacement between consecutive images</a:t>
            </a:r>
            <a:endParaRPr/>
          </a:p>
          <a:p>
            <a:pPr indent="-342900" lvl="0" marL="457200" rtl="0" algn="l">
              <a:spcBef>
                <a:spcPts val="0"/>
              </a:spcBef>
              <a:spcAft>
                <a:spcPts val="0"/>
              </a:spcAft>
              <a:buSzPts val="1800"/>
              <a:buChar char="●"/>
            </a:pPr>
            <a:r>
              <a:rPr lang="en"/>
              <a:t>The main reason this has not been considered in our project is because none of us have a camera feed of a dartboard on hand. We used online images for this project</a:t>
            </a:r>
            <a:endParaRPr/>
          </a:p>
          <a:p>
            <a:pPr indent="-342900" lvl="0" marL="457200" rtl="0" algn="l">
              <a:spcBef>
                <a:spcPts val="0"/>
              </a:spcBef>
              <a:spcAft>
                <a:spcPts val="0"/>
              </a:spcAft>
              <a:buSzPts val="1800"/>
              <a:buChar char="●"/>
            </a:pPr>
            <a:r>
              <a:rPr lang="en"/>
              <a:t>However, upon using sift, we can feed the key comparison points into a Homographic transform matrix and use that to correct the image perspective.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Fail Cases</a:t>
            </a:r>
            <a:endParaRPr/>
          </a:p>
        </p:txBody>
      </p:sp>
      <p:sp>
        <p:nvSpPr>
          <p:cNvPr id="242" name="Google Shape;24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 project is perfect, there are always edge cases where the implementation may falter. These are ours:</a:t>
            </a:r>
            <a:endParaRPr/>
          </a:p>
          <a:p>
            <a:pPr indent="-342900" lvl="0" marL="457200" rtl="0" algn="l">
              <a:spcBef>
                <a:spcPts val="1200"/>
              </a:spcBef>
              <a:spcAft>
                <a:spcPts val="0"/>
              </a:spcAft>
              <a:buSzPts val="1800"/>
              <a:buChar char="●"/>
            </a:pPr>
            <a:r>
              <a:rPr lang="en"/>
              <a:t>Saliency detection fails when the dart is outside the image</a:t>
            </a:r>
            <a:endParaRPr/>
          </a:p>
          <a:p>
            <a:pPr indent="-342900" lvl="0" marL="457200" rtl="0" algn="l">
              <a:spcBef>
                <a:spcPts val="0"/>
              </a:spcBef>
              <a:spcAft>
                <a:spcPts val="0"/>
              </a:spcAft>
              <a:buSzPts val="1800"/>
              <a:buChar char="●"/>
            </a:pPr>
            <a:r>
              <a:rPr lang="en"/>
              <a:t>There may be an error in case the dart is thrown at the board from the left side and lands pointing to the right.</a:t>
            </a:r>
            <a:endParaRPr/>
          </a:p>
          <a:p>
            <a:pPr indent="-342900" lvl="0" marL="457200" rtl="0" algn="l">
              <a:spcBef>
                <a:spcPts val="0"/>
              </a:spcBef>
              <a:spcAft>
                <a:spcPts val="0"/>
              </a:spcAft>
              <a:buSzPts val="1800"/>
              <a:buChar char="●"/>
            </a:pPr>
            <a:r>
              <a:rPr lang="en"/>
              <a:t>Since we are checking score in the bit masks using a 10x10 neighbourhood around the point of impact of the dart, some errors may arise near the borders of the multiplier regions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Fail Cases</a:t>
            </a:r>
            <a:endParaRPr/>
          </a:p>
        </p:txBody>
      </p:sp>
      <p:sp>
        <p:nvSpPr>
          <p:cNvPr id="248" name="Google Shape;24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 project is perfect, there are always edge cases where the implementation may falter. These are ours:</a:t>
            </a:r>
            <a:endParaRPr/>
          </a:p>
          <a:p>
            <a:pPr indent="-342900" lvl="0" marL="457200" rtl="0" algn="l">
              <a:spcBef>
                <a:spcPts val="1200"/>
              </a:spcBef>
              <a:spcAft>
                <a:spcPts val="0"/>
              </a:spcAft>
              <a:buSzPts val="1800"/>
              <a:buChar char="●"/>
            </a:pPr>
            <a:r>
              <a:rPr lang="en"/>
              <a:t>Saliency detection fails when the dart is outside the image</a:t>
            </a:r>
            <a:endParaRPr/>
          </a:p>
          <a:p>
            <a:pPr indent="-342900" lvl="0" marL="457200" rtl="0" algn="l">
              <a:spcBef>
                <a:spcPts val="0"/>
              </a:spcBef>
              <a:spcAft>
                <a:spcPts val="0"/>
              </a:spcAft>
              <a:buSzPts val="1800"/>
              <a:buChar char="●"/>
            </a:pPr>
            <a:r>
              <a:rPr lang="en"/>
              <a:t>There may be an error in case the dart is thrown at the board from the left side and lands pointing to the right.</a:t>
            </a:r>
            <a:endParaRPr/>
          </a:p>
          <a:p>
            <a:pPr indent="-342900" lvl="0" marL="457200" rtl="0" algn="l">
              <a:spcBef>
                <a:spcPts val="0"/>
              </a:spcBef>
              <a:spcAft>
                <a:spcPts val="0"/>
              </a:spcAft>
              <a:buSzPts val="1800"/>
              <a:buChar char="●"/>
            </a:pPr>
            <a:r>
              <a:rPr lang="en"/>
              <a:t>Since we are checking score in the bit masks using a 10x10 neighbourhood around the point of impact of the dart, some errors may arise near the borders of the multiplier regions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000FF"/>
                </a:solidFill>
              </a:rPr>
              <a:t>Problem Statement</a:t>
            </a:r>
            <a:endParaRPr>
              <a:solidFill>
                <a:srgbClr val="0000FF"/>
              </a:solidFill>
            </a:endParaRPr>
          </a:p>
        </p:txBody>
      </p:sp>
      <p:sp>
        <p:nvSpPr>
          <p:cNvPr id="74" name="Google Shape;74;p1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5"/>
              <a:buNone/>
            </a:pPr>
            <a:r>
              <a:rPr lang="en" sz="1480"/>
              <a:t>Dart board scoring is often done by eyeballing the board and calculating the points. Nowadays, even plastic dart boards with inbuilt sensors are available, but the sensors in the boards are highly prone to damage from dart impacts over time. This leaves image processing methods. The problem dealt with in this paper is thus to score a dart board using image processing techniques. We should be able to accurately determine the location of a dart on the board and score it accordingly.</a:t>
            </a:r>
            <a:endParaRPr sz="1480"/>
          </a:p>
          <a:p>
            <a:pPr indent="0" lvl="0" marL="0" rtl="0" algn="l">
              <a:lnSpc>
                <a:spcPct val="80000"/>
              </a:lnSpc>
              <a:spcBef>
                <a:spcPts val="0"/>
              </a:spcBef>
              <a:spcAft>
                <a:spcPts val="0"/>
              </a:spcAft>
              <a:buSzPts val="605"/>
              <a:buNone/>
            </a:pPr>
            <a:r>
              <a:t/>
            </a:r>
            <a:endParaRPr sz="158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Test Cases (Successful and Fail Cases)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idx="1" type="body"/>
          </p:nvPr>
        </p:nvSpPr>
        <p:spPr>
          <a:xfrm>
            <a:off x="279075" y="3728375"/>
            <a:ext cx="3663300" cy="12168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1200"/>
              </a:spcAft>
              <a:buNone/>
            </a:pPr>
            <a:r>
              <a:rPr lang="en"/>
              <a:t>Output - 11</a:t>
            </a:r>
            <a:endParaRPr/>
          </a:p>
        </p:txBody>
      </p:sp>
      <p:pic>
        <p:nvPicPr>
          <p:cNvPr id="259" name="Google Shape;259;p43"/>
          <p:cNvPicPr preferRelativeResize="0"/>
          <p:nvPr/>
        </p:nvPicPr>
        <p:blipFill>
          <a:blip r:embed="rId3">
            <a:alphaModFix/>
          </a:blip>
          <a:stretch>
            <a:fillRect/>
          </a:stretch>
        </p:blipFill>
        <p:spPr>
          <a:xfrm>
            <a:off x="638102" y="97975"/>
            <a:ext cx="2529450" cy="3129650"/>
          </a:xfrm>
          <a:prstGeom prst="rect">
            <a:avLst/>
          </a:prstGeom>
          <a:noFill/>
          <a:ln>
            <a:noFill/>
          </a:ln>
        </p:spPr>
      </p:pic>
      <p:pic>
        <p:nvPicPr>
          <p:cNvPr id="260" name="Google Shape;260;p43"/>
          <p:cNvPicPr preferRelativeResize="0"/>
          <p:nvPr/>
        </p:nvPicPr>
        <p:blipFill>
          <a:blip r:embed="rId4">
            <a:alphaModFix/>
          </a:blip>
          <a:stretch>
            <a:fillRect/>
          </a:stretch>
        </p:blipFill>
        <p:spPr>
          <a:xfrm>
            <a:off x="5317925" y="0"/>
            <a:ext cx="2692200" cy="3331025"/>
          </a:xfrm>
          <a:prstGeom prst="rect">
            <a:avLst/>
          </a:prstGeom>
          <a:noFill/>
          <a:ln>
            <a:noFill/>
          </a:ln>
        </p:spPr>
      </p:pic>
      <p:sp>
        <p:nvSpPr>
          <p:cNvPr id="261" name="Google Shape;261;p43"/>
          <p:cNvSpPr txBox="1"/>
          <p:nvPr>
            <p:ph idx="1" type="body"/>
          </p:nvPr>
        </p:nvSpPr>
        <p:spPr>
          <a:xfrm>
            <a:off x="4862725" y="3728375"/>
            <a:ext cx="3663300" cy="1216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Output - 36</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idx="1" type="body"/>
          </p:nvPr>
        </p:nvSpPr>
        <p:spPr>
          <a:xfrm>
            <a:off x="271475" y="3728375"/>
            <a:ext cx="3663300" cy="12168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1200"/>
              </a:spcAft>
              <a:buNone/>
            </a:pPr>
            <a:r>
              <a:rPr lang="en"/>
              <a:t>Output - 50</a:t>
            </a:r>
            <a:endParaRPr/>
          </a:p>
        </p:txBody>
      </p:sp>
      <p:sp>
        <p:nvSpPr>
          <p:cNvPr id="267" name="Google Shape;267;p44"/>
          <p:cNvSpPr txBox="1"/>
          <p:nvPr>
            <p:ph idx="1" type="body"/>
          </p:nvPr>
        </p:nvSpPr>
        <p:spPr>
          <a:xfrm>
            <a:off x="4832375" y="3728375"/>
            <a:ext cx="3663300" cy="12168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1200"/>
              </a:spcAft>
              <a:buNone/>
            </a:pPr>
            <a:r>
              <a:rPr lang="en"/>
              <a:t>Output - 25</a:t>
            </a:r>
            <a:endParaRPr/>
          </a:p>
        </p:txBody>
      </p:sp>
      <p:pic>
        <p:nvPicPr>
          <p:cNvPr id="268" name="Google Shape;268;p44"/>
          <p:cNvPicPr preferRelativeResize="0"/>
          <p:nvPr/>
        </p:nvPicPr>
        <p:blipFill>
          <a:blip r:embed="rId3">
            <a:alphaModFix/>
          </a:blip>
          <a:stretch>
            <a:fillRect/>
          </a:stretch>
        </p:blipFill>
        <p:spPr>
          <a:xfrm>
            <a:off x="516475" y="0"/>
            <a:ext cx="2766999" cy="3423574"/>
          </a:xfrm>
          <a:prstGeom prst="rect">
            <a:avLst/>
          </a:prstGeom>
          <a:noFill/>
          <a:ln>
            <a:noFill/>
          </a:ln>
        </p:spPr>
      </p:pic>
      <p:pic>
        <p:nvPicPr>
          <p:cNvPr id="269" name="Google Shape;269;p44"/>
          <p:cNvPicPr preferRelativeResize="0"/>
          <p:nvPr/>
        </p:nvPicPr>
        <p:blipFill>
          <a:blip r:embed="rId4">
            <a:alphaModFix/>
          </a:blip>
          <a:stretch>
            <a:fillRect/>
          </a:stretch>
        </p:blipFill>
        <p:spPr>
          <a:xfrm>
            <a:off x="5317075" y="33450"/>
            <a:ext cx="2766999" cy="34235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idx="1" type="body"/>
          </p:nvPr>
        </p:nvSpPr>
        <p:spPr>
          <a:xfrm>
            <a:off x="256300" y="3728375"/>
            <a:ext cx="3663300" cy="1216800"/>
          </a:xfrm>
          <a:prstGeom prst="rect">
            <a:avLst/>
          </a:prstGeom>
        </p:spPr>
        <p:txBody>
          <a:bodyPr anchorCtr="0" anchor="t" bIns="91425" lIns="91425" spcFirstLastPara="1" rIns="91425" wrap="square" tIns="91425">
            <a:normAutofit/>
          </a:bodyPr>
          <a:lstStyle/>
          <a:p>
            <a:pPr indent="457200" lvl="0" marL="457200" rtl="0" algn="just">
              <a:spcBef>
                <a:spcPts val="0"/>
              </a:spcBef>
              <a:spcAft>
                <a:spcPts val="1200"/>
              </a:spcAft>
              <a:buNone/>
            </a:pPr>
            <a:r>
              <a:rPr lang="en"/>
              <a:t>Output - </a:t>
            </a:r>
            <a:r>
              <a:rPr lang="en"/>
              <a:t>16</a:t>
            </a:r>
            <a:endParaRPr/>
          </a:p>
        </p:txBody>
      </p:sp>
      <p:sp>
        <p:nvSpPr>
          <p:cNvPr id="275" name="Google Shape;275;p45"/>
          <p:cNvSpPr txBox="1"/>
          <p:nvPr>
            <p:ph idx="1" type="body"/>
          </p:nvPr>
        </p:nvSpPr>
        <p:spPr>
          <a:xfrm>
            <a:off x="4832375" y="3728375"/>
            <a:ext cx="3663300" cy="1216800"/>
          </a:xfrm>
          <a:prstGeom prst="rect">
            <a:avLst/>
          </a:prstGeom>
        </p:spPr>
        <p:txBody>
          <a:bodyPr anchorCtr="0" anchor="t" bIns="91425" lIns="91425" spcFirstLastPara="1" rIns="91425" wrap="square" tIns="91425">
            <a:normAutofit/>
          </a:bodyPr>
          <a:lstStyle/>
          <a:p>
            <a:pPr indent="457200" lvl="0" marL="457200" rtl="0" algn="ctr">
              <a:spcBef>
                <a:spcPts val="0"/>
              </a:spcBef>
              <a:spcAft>
                <a:spcPts val="1200"/>
              </a:spcAft>
              <a:buNone/>
            </a:pPr>
            <a:r>
              <a:rPr lang="en"/>
              <a:t>Output - 24</a:t>
            </a:r>
            <a:endParaRPr/>
          </a:p>
        </p:txBody>
      </p:sp>
      <p:pic>
        <p:nvPicPr>
          <p:cNvPr id="276" name="Google Shape;276;p45"/>
          <p:cNvPicPr preferRelativeResize="0"/>
          <p:nvPr/>
        </p:nvPicPr>
        <p:blipFill>
          <a:blip r:embed="rId3">
            <a:alphaModFix/>
          </a:blip>
          <a:stretch>
            <a:fillRect/>
          </a:stretch>
        </p:blipFill>
        <p:spPr>
          <a:xfrm>
            <a:off x="390500" y="0"/>
            <a:ext cx="2766999" cy="3423574"/>
          </a:xfrm>
          <a:prstGeom prst="rect">
            <a:avLst/>
          </a:prstGeom>
          <a:noFill/>
          <a:ln>
            <a:noFill/>
          </a:ln>
        </p:spPr>
      </p:pic>
      <p:pic>
        <p:nvPicPr>
          <p:cNvPr id="277" name="Google Shape;277;p45"/>
          <p:cNvPicPr preferRelativeResize="0"/>
          <p:nvPr/>
        </p:nvPicPr>
        <p:blipFill>
          <a:blip r:embed="rId4">
            <a:alphaModFix/>
          </a:blip>
          <a:stretch>
            <a:fillRect/>
          </a:stretch>
        </p:blipFill>
        <p:spPr>
          <a:xfrm>
            <a:off x="6023850" y="54425"/>
            <a:ext cx="2766999" cy="34235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idx="1" type="body"/>
          </p:nvPr>
        </p:nvSpPr>
        <p:spPr>
          <a:xfrm>
            <a:off x="248725" y="3728375"/>
            <a:ext cx="3663300" cy="12168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1200"/>
              </a:spcAft>
              <a:buNone/>
            </a:pPr>
            <a:r>
              <a:rPr lang="en"/>
              <a:t>Output - 5</a:t>
            </a:r>
            <a:endParaRPr/>
          </a:p>
        </p:txBody>
      </p:sp>
      <p:sp>
        <p:nvSpPr>
          <p:cNvPr id="283" name="Google Shape;283;p46"/>
          <p:cNvSpPr txBox="1"/>
          <p:nvPr>
            <p:ph idx="1" type="body"/>
          </p:nvPr>
        </p:nvSpPr>
        <p:spPr>
          <a:xfrm>
            <a:off x="4832375" y="3728375"/>
            <a:ext cx="3663300" cy="12168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1200"/>
              </a:spcAft>
              <a:buNone/>
            </a:pPr>
            <a:r>
              <a:rPr lang="en"/>
              <a:t>Output - 7</a:t>
            </a:r>
            <a:endParaRPr/>
          </a:p>
        </p:txBody>
      </p:sp>
      <p:pic>
        <p:nvPicPr>
          <p:cNvPr id="284" name="Google Shape;284;p46"/>
          <p:cNvPicPr preferRelativeResize="0"/>
          <p:nvPr/>
        </p:nvPicPr>
        <p:blipFill>
          <a:blip r:embed="rId3">
            <a:alphaModFix/>
          </a:blip>
          <a:stretch>
            <a:fillRect/>
          </a:stretch>
        </p:blipFill>
        <p:spPr>
          <a:xfrm>
            <a:off x="418475" y="145400"/>
            <a:ext cx="2766999" cy="3423574"/>
          </a:xfrm>
          <a:prstGeom prst="rect">
            <a:avLst/>
          </a:prstGeom>
          <a:noFill/>
          <a:ln>
            <a:noFill/>
          </a:ln>
        </p:spPr>
      </p:pic>
      <p:pic>
        <p:nvPicPr>
          <p:cNvPr id="285" name="Google Shape;285;p46"/>
          <p:cNvPicPr preferRelativeResize="0"/>
          <p:nvPr/>
        </p:nvPicPr>
        <p:blipFill>
          <a:blip r:embed="rId4">
            <a:alphaModFix/>
          </a:blip>
          <a:stretch>
            <a:fillRect/>
          </a:stretch>
        </p:blipFill>
        <p:spPr>
          <a:xfrm>
            <a:off x="6093850" y="54425"/>
            <a:ext cx="2766999" cy="34235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idx="1" type="body"/>
          </p:nvPr>
        </p:nvSpPr>
        <p:spPr>
          <a:xfrm>
            <a:off x="225975" y="3728375"/>
            <a:ext cx="3663300" cy="12168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1200"/>
              </a:spcAft>
              <a:buNone/>
            </a:pPr>
            <a:r>
              <a:rPr lang="en"/>
              <a:t>Output - 19</a:t>
            </a:r>
            <a:endParaRPr/>
          </a:p>
        </p:txBody>
      </p:sp>
      <p:sp>
        <p:nvSpPr>
          <p:cNvPr id="291" name="Google Shape;291;p47"/>
          <p:cNvSpPr txBox="1"/>
          <p:nvPr>
            <p:ph idx="1" type="body"/>
          </p:nvPr>
        </p:nvSpPr>
        <p:spPr>
          <a:xfrm>
            <a:off x="4832375" y="3728375"/>
            <a:ext cx="3663300" cy="12168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1200"/>
              </a:spcAft>
              <a:buNone/>
            </a:pPr>
            <a:r>
              <a:rPr lang="en"/>
              <a:t>Output - 14</a:t>
            </a:r>
            <a:endParaRPr/>
          </a:p>
        </p:txBody>
      </p:sp>
      <p:pic>
        <p:nvPicPr>
          <p:cNvPr id="292" name="Google Shape;292;p47"/>
          <p:cNvPicPr preferRelativeResize="0"/>
          <p:nvPr/>
        </p:nvPicPr>
        <p:blipFill>
          <a:blip r:embed="rId3">
            <a:alphaModFix/>
          </a:blip>
          <a:stretch>
            <a:fillRect/>
          </a:stretch>
        </p:blipFill>
        <p:spPr>
          <a:xfrm>
            <a:off x="292525" y="145400"/>
            <a:ext cx="2766999" cy="3423574"/>
          </a:xfrm>
          <a:prstGeom prst="rect">
            <a:avLst/>
          </a:prstGeom>
          <a:noFill/>
          <a:ln>
            <a:noFill/>
          </a:ln>
        </p:spPr>
      </p:pic>
      <p:pic>
        <p:nvPicPr>
          <p:cNvPr id="293" name="Google Shape;293;p47"/>
          <p:cNvPicPr preferRelativeResize="0"/>
          <p:nvPr/>
        </p:nvPicPr>
        <p:blipFill>
          <a:blip r:embed="rId4">
            <a:alphaModFix/>
          </a:blip>
          <a:stretch>
            <a:fillRect/>
          </a:stretch>
        </p:blipFill>
        <p:spPr>
          <a:xfrm>
            <a:off x="6268775" y="222375"/>
            <a:ext cx="2766999" cy="3423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idx="1" type="body"/>
          </p:nvPr>
        </p:nvSpPr>
        <p:spPr>
          <a:xfrm>
            <a:off x="248725" y="3728375"/>
            <a:ext cx="3663300" cy="121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Ideal Output - 0</a:t>
            </a:r>
            <a:endParaRPr/>
          </a:p>
          <a:p>
            <a:pPr indent="0" lvl="0" marL="457200" rtl="0" algn="l">
              <a:spcBef>
                <a:spcPts val="1200"/>
              </a:spcBef>
              <a:spcAft>
                <a:spcPts val="1200"/>
              </a:spcAft>
              <a:buNone/>
            </a:pPr>
            <a:r>
              <a:rPr lang="en"/>
              <a:t>Actual Output - </a:t>
            </a:r>
            <a:r>
              <a:rPr lang="en"/>
              <a:t>0</a:t>
            </a:r>
            <a:endParaRPr/>
          </a:p>
        </p:txBody>
      </p:sp>
      <p:sp>
        <p:nvSpPr>
          <p:cNvPr id="299" name="Google Shape;299;p48"/>
          <p:cNvSpPr txBox="1"/>
          <p:nvPr>
            <p:ph idx="1" type="body"/>
          </p:nvPr>
        </p:nvSpPr>
        <p:spPr>
          <a:xfrm>
            <a:off x="4832375" y="3728375"/>
            <a:ext cx="3663300" cy="1216800"/>
          </a:xfrm>
          <a:prstGeom prst="rect">
            <a:avLst/>
          </a:prstGeom>
        </p:spPr>
        <p:txBody>
          <a:bodyPr anchorCtr="0" anchor="t" bIns="91425" lIns="91425" spcFirstLastPara="1" rIns="91425" wrap="square" tIns="91425">
            <a:normAutofit fontScale="92500" lnSpcReduction="20000"/>
          </a:bodyPr>
          <a:lstStyle/>
          <a:p>
            <a:pPr indent="457200" lvl="0" marL="457200" rtl="0" algn="l">
              <a:spcBef>
                <a:spcPts val="0"/>
              </a:spcBef>
              <a:spcAft>
                <a:spcPts val="0"/>
              </a:spcAft>
              <a:buNone/>
            </a:pPr>
            <a:r>
              <a:rPr lang="en"/>
              <a:t>Ideal Output - 20</a:t>
            </a:r>
            <a:endParaRPr/>
          </a:p>
          <a:p>
            <a:pPr indent="457200" lvl="0" marL="457200" rtl="0" algn="l">
              <a:spcBef>
                <a:spcPts val="1200"/>
              </a:spcBef>
              <a:spcAft>
                <a:spcPts val="0"/>
              </a:spcAft>
              <a:buNone/>
            </a:pPr>
            <a:r>
              <a:rPr lang="en"/>
              <a:t>Actual Output - 0</a:t>
            </a:r>
            <a:endParaRPr/>
          </a:p>
          <a:p>
            <a:pPr indent="457200" lvl="0" marL="457200" rtl="0" algn="l">
              <a:spcBef>
                <a:spcPts val="1200"/>
              </a:spcBef>
              <a:spcAft>
                <a:spcPts val="1200"/>
              </a:spcAft>
              <a:buNone/>
            </a:pPr>
            <a:r>
              <a:rPr lang="en"/>
              <a:t>(Fail Case)</a:t>
            </a:r>
            <a:endParaRPr/>
          </a:p>
        </p:txBody>
      </p:sp>
      <p:pic>
        <p:nvPicPr>
          <p:cNvPr id="300" name="Google Shape;300;p48"/>
          <p:cNvPicPr preferRelativeResize="0"/>
          <p:nvPr/>
        </p:nvPicPr>
        <p:blipFill>
          <a:blip r:embed="rId3">
            <a:alphaModFix/>
          </a:blip>
          <a:stretch>
            <a:fillRect/>
          </a:stretch>
        </p:blipFill>
        <p:spPr>
          <a:xfrm>
            <a:off x="313525" y="75425"/>
            <a:ext cx="2766999" cy="3423574"/>
          </a:xfrm>
          <a:prstGeom prst="rect">
            <a:avLst/>
          </a:prstGeom>
          <a:noFill/>
          <a:ln>
            <a:noFill/>
          </a:ln>
        </p:spPr>
      </p:pic>
      <p:pic>
        <p:nvPicPr>
          <p:cNvPr id="301" name="Google Shape;301;p48"/>
          <p:cNvPicPr preferRelativeResize="0"/>
          <p:nvPr/>
        </p:nvPicPr>
        <p:blipFill>
          <a:blip r:embed="rId4">
            <a:alphaModFix/>
          </a:blip>
          <a:stretch>
            <a:fillRect/>
          </a:stretch>
        </p:blipFill>
        <p:spPr>
          <a:xfrm>
            <a:off x="5387025" y="33425"/>
            <a:ext cx="2766999" cy="34235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idx="1" type="body"/>
          </p:nvPr>
        </p:nvSpPr>
        <p:spPr>
          <a:xfrm>
            <a:off x="248725" y="3728375"/>
            <a:ext cx="3663300" cy="12168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
              <a:t>Ideal Output - 6</a:t>
            </a:r>
            <a:endParaRPr/>
          </a:p>
          <a:p>
            <a:pPr indent="0" lvl="0" marL="457200" rtl="0" algn="l">
              <a:spcBef>
                <a:spcPts val="1200"/>
              </a:spcBef>
              <a:spcAft>
                <a:spcPts val="0"/>
              </a:spcAft>
              <a:buNone/>
            </a:pPr>
            <a:r>
              <a:rPr lang="en"/>
              <a:t>Actual Output - 0</a:t>
            </a:r>
            <a:endParaRPr/>
          </a:p>
          <a:p>
            <a:pPr indent="0" lvl="0" marL="457200" rtl="0" algn="l">
              <a:spcBef>
                <a:spcPts val="1200"/>
              </a:spcBef>
              <a:spcAft>
                <a:spcPts val="1200"/>
              </a:spcAft>
              <a:buNone/>
            </a:pPr>
            <a:r>
              <a:rPr lang="en"/>
              <a:t>(Fail Case)</a:t>
            </a:r>
            <a:endParaRPr/>
          </a:p>
        </p:txBody>
      </p:sp>
      <p:sp>
        <p:nvSpPr>
          <p:cNvPr id="307" name="Google Shape;307;p49"/>
          <p:cNvSpPr txBox="1"/>
          <p:nvPr>
            <p:ph idx="1" type="body"/>
          </p:nvPr>
        </p:nvSpPr>
        <p:spPr>
          <a:xfrm>
            <a:off x="4832375" y="3728375"/>
            <a:ext cx="3663300" cy="1216800"/>
          </a:xfrm>
          <a:prstGeom prst="rect">
            <a:avLst/>
          </a:prstGeom>
        </p:spPr>
        <p:txBody>
          <a:bodyPr anchorCtr="0" anchor="t" bIns="91425" lIns="91425" spcFirstLastPara="1" rIns="91425" wrap="square" tIns="91425">
            <a:normAutofit fontScale="92500" lnSpcReduction="20000"/>
          </a:bodyPr>
          <a:lstStyle/>
          <a:p>
            <a:pPr indent="457200" lvl="0" marL="1371600" rtl="0" algn="l">
              <a:spcBef>
                <a:spcPts val="0"/>
              </a:spcBef>
              <a:spcAft>
                <a:spcPts val="0"/>
              </a:spcAft>
              <a:buNone/>
            </a:pPr>
            <a:r>
              <a:rPr lang="en"/>
              <a:t>Ideal Output - 15</a:t>
            </a:r>
            <a:endParaRPr/>
          </a:p>
          <a:p>
            <a:pPr indent="457200" lvl="0" marL="1371600" rtl="0" algn="l">
              <a:spcBef>
                <a:spcPts val="1200"/>
              </a:spcBef>
              <a:spcAft>
                <a:spcPts val="0"/>
              </a:spcAft>
              <a:buNone/>
            </a:pPr>
            <a:r>
              <a:rPr lang="en"/>
              <a:t>Actual Output - 0</a:t>
            </a:r>
            <a:endParaRPr/>
          </a:p>
          <a:p>
            <a:pPr indent="0" lvl="0" marL="1828800" rtl="0" algn="l">
              <a:spcBef>
                <a:spcPts val="1200"/>
              </a:spcBef>
              <a:spcAft>
                <a:spcPts val="1200"/>
              </a:spcAft>
              <a:buNone/>
            </a:pPr>
            <a:r>
              <a:rPr lang="en"/>
              <a:t>(Fail Case)</a:t>
            </a:r>
            <a:endParaRPr/>
          </a:p>
        </p:txBody>
      </p:sp>
      <p:pic>
        <p:nvPicPr>
          <p:cNvPr id="308" name="Google Shape;308;p49"/>
          <p:cNvPicPr preferRelativeResize="0"/>
          <p:nvPr/>
        </p:nvPicPr>
        <p:blipFill>
          <a:blip r:embed="rId3">
            <a:alphaModFix/>
          </a:blip>
          <a:stretch>
            <a:fillRect/>
          </a:stretch>
        </p:blipFill>
        <p:spPr>
          <a:xfrm>
            <a:off x="152400" y="152400"/>
            <a:ext cx="2638169" cy="3264175"/>
          </a:xfrm>
          <a:prstGeom prst="rect">
            <a:avLst/>
          </a:prstGeom>
          <a:noFill/>
          <a:ln>
            <a:noFill/>
          </a:ln>
        </p:spPr>
      </p:pic>
      <p:pic>
        <p:nvPicPr>
          <p:cNvPr id="309" name="Google Shape;309;p49"/>
          <p:cNvPicPr preferRelativeResize="0"/>
          <p:nvPr/>
        </p:nvPicPr>
        <p:blipFill>
          <a:blip r:embed="rId4">
            <a:alphaModFix/>
          </a:blip>
          <a:stretch>
            <a:fillRect/>
          </a:stretch>
        </p:blipFill>
        <p:spPr>
          <a:xfrm>
            <a:off x="6268775" y="0"/>
            <a:ext cx="2766999" cy="34235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idx="1" type="body"/>
          </p:nvPr>
        </p:nvSpPr>
        <p:spPr>
          <a:xfrm>
            <a:off x="225950" y="3568975"/>
            <a:ext cx="3663300" cy="12168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
              <a:t>Ideal Output - 11</a:t>
            </a:r>
            <a:endParaRPr/>
          </a:p>
          <a:p>
            <a:pPr indent="0" lvl="0" marL="457200" rtl="0" algn="l">
              <a:spcBef>
                <a:spcPts val="1200"/>
              </a:spcBef>
              <a:spcAft>
                <a:spcPts val="0"/>
              </a:spcAft>
              <a:buNone/>
            </a:pPr>
            <a:r>
              <a:rPr lang="en"/>
              <a:t>Actual Output - 0</a:t>
            </a:r>
            <a:endParaRPr/>
          </a:p>
          <a:p>
            <a:pPr indent="0" lvl="0" marL="457200" rtl="0" algn="l">
              <a:spcBef>
                <a:spcPts val="1200"/>
              </a:spcBef>
              <a:spcAft>
                <a:spcPts val="1200"/>
              </a:spcAft>
              <a:buNone/>
            </a:pPr>
            <a:r>
              <a:rPr lang="en"/>
              <a:t>(Fail Case)</a:t>
            </a:r>
            <a:endParaRPr/>
          </a:p>
        </p:txBody>
      </p:sp>
      <p:sp>
        <p:nvSpPr>
          <p:cNvPr id="315" name="Google Shape;315;p50"/>
          <p:cNvSpPr txBox="1"/>
          <p:nvPr>
            <p:ph idx="1" type="body"/>
          </p:nvPr>
        </p:nvSpPr>
        <p:spPr>
          <a:xfrm>
            <a:off x="4832375" y="3568975"/>
            <a:ext cx="3663300" cy="1216800"/>
          </a:xfrm>
          <a:prstGeom prst="rect">
            <a:avLst/>
          </a:prstGeom>
        </p:spPr>
        <p:txBody>
          <a:bodyPr anchorCtr="0" anchor="t" bIns="91425" lIns="91425" spcFirstLastPara="1" rIns="91425" wrap="square" tIns="91425">
            <a:normAutofit fontScale="92500" lnSpcReduction="20000"/>
          </a:bodyPr>
          <a:lstStyle/>
          <a:p>
            <a:pPr indent="457200" lvl="0" marL="914400" rtl="0" algn="l">
              <a:spcBef>
                <a:spcPts val="0"/>
              </a:spcBef>
              <a:spcAft>
                <a:spcPts val="0"/>
              </a:spcAft>
              <a:buNone/>
            </a:pPr>
            <a:r>
              <a:rPr lang="en"/>
              <a:t>Ideal Output - 3</a:t>
            </a:r>
            <a:endParaRPr/>
          </a:p>
          <a:p>
            <a:pPr indent="457200" lvl="0" marL="914400" rtl="0" algn="l">
              <a:spcBef>
                <a:spcPts val="1200"/>
              </a:spcBef>
              <a:spcAft>
                <a:spcPts val="0"/>
              </a:spcAft>
              <a:buNone/>
            </a:pPr>
            <a:r>
              <a:rPr lang="en"/>
              <a:t>Actual Output - 21</a:t>
            </a:r>
            <a:endParaRPr/>
          </a:p>
          <a:p>
            <a:pPr indent="457200" lvl="0" marL="914400" rtl="0" algn="l">
              <a:spcBef>
                <a:spcPts val="1200"/>
              </a:spcBef>
              <a:spcAft>
                <a:spcPts val="1200"/>
              </a:spcAft>
              <a:buNone/>
            </a:pPr>
            <a:r>
              <a:rPr lang="en"/>
              <a:t>(Fail Case)</a:t>
            </a:r>
            <a:endParaRPr/>
          </a:p>
        </p:txBody>
      </p:sp>
      <p:pic>
        <p:nvPicPr>
          <p:cNvPr id="316" name="Google Shape;316;p50"/>
          <p:cNvPicPr preferRelativeResize="0"/>
          <p:nvPr/>
        </p:nvPicPr>
        <p:blipFill>
          <a:blip r:embed="rId3">
            <a:alphaModFix/>
          </a:blip>
          <a:stretch>
            <a:fillRect/>
          </a:stretch>
        </p:blipFill>
        <p:spPr>
          <a:xfrm>
            <a:off x="152400" y="152400"/>
            <a:ext cx="2638169" cy="3264175"/>
          </a:xfrm>
          <a:prstGeom prst="rect">
            <a:avLst/>
          </a:prstGeom>
          <a:noFill/>
          <a:ln>
            <a:noFill/>
          </a:ln>
        </p:spPr>
      </p:pic>
      <p:pic>
        <p:nvPicPr>
          <p:cNvPr id="317" name="Google Shape;317;p50"/>
          <p:cNvPicPr preferRelativeResize="0"/>
          <p:nvPr/>
        </p:nvPicPr>
        <p:blipFill>
          <a:blip r:embed="rId4">
            <a:alphaModFix/>
          </a:blip>
          <a:stretch>
            <a:fillRect/>
          </a:stretch>
        </p:blipFill>
        <p:spPr>
          <a:xfrm>
            <a:off x="5728675" y="0"/>
            <a:ext cx="2766999" cy="34235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Difficulties faced in the project</a:t>
            </a:r>
            <a:endParaRPr/>
          </a:p>
        </p:txBody>
      </p:sp>
      <p:sp>
        <p:nvSpPr>
          <p:cNvPr id="323" name="Google Shape;32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Understanding the paper itself. There was a lot of things that were assumed to be known by the reader.</a:t>
            </a:r>
            <a:endParaRPr/>
          </a:p>
          <a:p>
            <a:pPr indent="-342900" lvl="0" marL="457200" rtl="0" algn="l">
              <a:spcBef>
                <a:spcPts val="0"/>
              </a:spcBef>
              <a:spcAft>
                <a:spcPts val="0"/>
              </a:spcAft>
              <a:buSzPts val="1800"/>
              <a:buChar char="●"/>
            </a:pPr>
            <a:r>
              <a:rPr lang="en"/>
              <a:t>Figuring out the threshold values for various functions was a trial-and-error process, which took a good deal of our time</a:t>
            </a:r>
            <a:endParaRPr/>
          </a:p>
          <a:p>
            <a:pPr indent="-342900" lvl="0" marL="457200" rtl="0" algn="l">
              <a:spcBef>
                <a:spcPts val="0"/>
              </a:spcBef>
              <a:spcAft>
                <a:spcPts val="0"/>
              </a:spcAft>
              <a:buSzPts val="1800"/>
              <a:buChar char="●"/>
            </a:pPr>
            <a:r>
              <a:rPr lang="en"/>
              <a:t>Many of the methods used required a high level of mathematical proficiency, so it required multiple tries to get the idea</a:t>
            </a:r>
            <a:endParaRPr/>
          </a:p>
          <a:p>
            <a:pPr indent="-342900" lvl="0" marL="457200" rtl="0" algn="l">
              <a:spcBef>
                <a:spcPts val="0"/>
              </a:spcBef>
              <a:spcAft>
                <a:spcPts val="0"/>
              </a:spcAft>
              <a:buSzPts val="1800"/>
              <a:buChar char="●"/>
            </a:pPr>
            <a:r>
              <a:rPr lang="en"/>
              <a:t>Last-minute debugging took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211200" y="399825"/>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Solution - At a glance</a:t>
            </a:r>
            <a:endParaRPr/>
          </a:p>
        </p:txBody>
      </p:sp>
      <p:sp>
        <p:nvSpPr>
          <p:cNvPr id="80" name="Google Shape;80;p16"/>
          <p:cNvSpPr txBox="1"/>
          <p:nvPr>
            <p:ph idx="4294967295" type="body"/>
          </p:nvPr>
        </p:nvSpPr>
        <p:spPr>
          <a:xfrm>
            <a:off x="1303800" y="1365100"/>
            <a:ext cx="7030500" cy="31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FFFF"/>
                </a:solidFill>
              </a:rPr>
              <a:t>The point of this project as a whole is to create a point-to-number pixel mapping, which maps each pixel to a value relating to the number of points the each region on the dart board is worth. The detection of each region is done is based on the intensity values obtained from the colored image. </a:t>
            </a:r>
            <a:endParaRPr sz="1600">
              <a:solidFill>
                <a:srgbClr val="00FFFF"/>
              </a:solidFill>
            </a:endParaRPr>
          </a:p>
          <a:p>
            <a:pPr indent="0" lvl="0" marL="0" rtl="0" algn="l">
              <a:spcBef>
                <a:spcPts val="1200"/>
              </a:spcBef>
              <a:spcAft>
                <a:spcPts val="0"/>
              </a:spcAft>
              <a:buNone/>
            </a:pPr>
            <a:r>
              <a:t/>
            </a:r>
            <a:endParaRPr sz="1600">
              <a:solidFill>
                <a:srgbClr val="00FFFF"/>
              </a:solidFill>
            </a:endParaRPr>
          </a:p>
          <a:p>
            <a:pPr indent="0" lvl="0" marL="0" rtl="0" algn="l">
              <a:spcBef>
                <a:spcPts val="1200"/>
              </a:spcBef>
              <a:spcAft>
                <a:spcPts val="0"/>
              </a:spcAft>
              <a:buNone/>
            </a:pPr>
            <a:r>
              <a:rPr lang="en" sz="1600">
                <a:solidFill>
                  <a:srgbClr val="00FFFF"/>
                </a:solidFill>
              </a:rPr>
              <a:t>Deliverables - </a:t>
            </a:r>
            <a:endParaRPr sz="1600">
              <a:solidFill>
                <a:srgbClr val="00FFFF"/>
              </a:solidFill>
            </a:endParaRPr>
          </a:p>
          <a:p>
            <a:pPr indent="-330200" lvl="0" marL="457200" rtl="0" algn="l">
              <a:spcBef>
                <a:spcPts val="1200"/>
              </a:spcBef>
              <a:spcAft>
                <a:spcPts val="0"/>
              </a:spcAft>
              <a:buClr>
                <a:srgbClr val="00FFFF"/>
              </a:buClr>
              <a:buSzPts val="1600"/>
              <a:buChar char="●"/>
            </a:pPr>
            <a:r>
              <a:rPr lang="en" sz="1600">
                <a:solidFill>
                  <a:srgbClr val="00FFFF"/>
                </a:solidFill>
              </a:rPr>
              <a:t>Regional masks for two-point and three-point regions (binary mask)</a:t>
            </a:r>
            <a:endParaRPr sz="1600">
              <a:solidFill>
                <a:srgbClr val="00FFFF"/>
              </a:solidFill>
            </a:endParaRPr>
          </a:p>
          <a:p>
            <a:pPr indent="-330200" lvl="0" marL="457200" rtl="0" algn="l">
              <a:spcBef>
                <a:spcPts val="0"/>
              </a:spcBef>
              <a:spcAft>
                <a:spcPts val="0"/>
              </a:spcAft>
              <a:buClr>
                <a:srgbClr val="00FFFF"/>
              </a:buClr>
              <a:buSzPts val="1600"/>
              <a:buChar char="●"/>
            </a:pPr>
            <a:r>
              <a:rPr lang="en" sz="1600">
                <a:solidFill>
                  <a:srgbClr val="00FFFF"/>
                </a:solidFill>
              </a:rPr>
              <a:t>Single-point region segments on the board (binary mask)</a:t>
            </a:r>
            <a:endParaRPr sz="1600">
              <a:solidFill>
                <a:srgbClr val="00FFFF"/>
              </a:solidFill>
            </a:endParaRPr>
          </a:p>
          <a:p>
            <a:pPr indent="-330200" lvl="0" marL="457200" rtl="0" algn="l">
              <a:spcBef>
                <a:spcPts val="0"/>
              </a:spcBef>
              <a:spcAft>
                <a:spcPts val="0"/>
              </a:spcAft>
              <a:buClr>
                <a:srgbClr val="00FFFF"/>
              </a:buClr>
              <a:buSzPts val="1600"/>
              <a:buChar char="●"/>
            </a:pPr>
            <a:r>
              <a:rPr lang="en" sz="1600">
                <a:solidFill>
                  <a:srgbClr val="00FFFF"/>
                </a:solidFill>
              </a:rPr>
              <a:t>Filters for removing any unnecessary glare and finding the dart’s location</a:t>
            </a:r>
            <a:endParaRPr sz="1600">
              <a:solidFill>
                <a:srgbClr val="00FFFF"/>
              </a:solidFill>
            </a:endParaRPr>
          </a:p>
          <a:p>
            <a:pPr indent="0" lvl="0" marL="0" rtl="0" algn="l">
              <a:spcBef>
                <a:spcPts val="1200"/>
              </a:spcBef>
              <a:spcAft>
                <a:spcPts val="1200"/>
              </a:spcAft>
              <a:buNone/>
            </a:pPr>
            <a:r>
              <a:t/>
            </a:r>
            <a:endParaRPr sz="1600">
              <a:solidFill>
                <a:srgbClr val="00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Individual Contributions</a:t>
            </a:r>
            <a:endParaRPr/>
          </a:p>
        </p:txBody>
      </p:sp>
      <p:sp>
        <p:nvSpPr>
          <p:cNvPr id="329" name="Google Shape;32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Rahul: Multiplier bitmasking, assigning score values to angular segments and final scoring </a:t>
            </a:r>
            <a:endParaRPr/>
          </a:p>
          <a:p>
            <a:pPr indent="-342900" lvl="0" marL="457200" rtl="0" algn="l">
              <a:spcBef>
                <a:spcPts val="0"/>
              </a:spcBef>
              <a:spcAft>
                <a:spcPts val="0"/>
              </a:spcAft>
              <a:buSzPts val="1800"/>
              <a:buChar char="●"/>
            </a:pPr>
            <a:r>
              <a:rPr lang="en"/>
              <a:t>C</a:t>
            </a:r>
            <a:r>
              <a:rPr lang="en"/>
              <a:t>hinmay: Line-based segmentation and segment selection, Presentation</a:t>
            </a:r>
            <a:endParaRPr/>
          </a:p>
          <a:p>
            <a:pPr indent="-342900" lvl="0" marL="457200" rtl="0" algn="l">
              <a:spcBef>
                <a:spcPts val="0"/>
              </a:spcBef>
              <a:spcAft>
                <a:spcPts val="0"/>
              </a:spcAft>
              <a:buSzPts val="1800"/>
              <a:buChar char="●"/>
            </a:pPr>
            <a:r>
              <a:rPr lang="en"/>
              <a:t>Sushil: Saliency dart detection, segment selection</a:t>
            </a:r>
            <a:endParaRPr/>
          </a:p>
          <a:p>
            <a:pPr indent="-342900" lvl="0" marL="457200" rtl="0" algn="l">
              <a:spcBef>
                <a:spcPts val="0"/>
              </a:spcBef>
              <a:spcAft>
                <a:spcPts val="0"/>
              </a:spcAft>
              <a:buSzPts val="1800"/>
              <a:buChar char="●"/>
            </a:pPr>
            <a:r>
              <a:rPr lang="en"/>
              <a:t>Geet: Presentation, dart orientation</a:t>
            </a:r>
            <a:endParaRPr/>
          </a:p>
          <a:p>
            <a:pPr indent="0" lvl="0" marL="0" rtl="0" algn="l">
              <a:spcBef>
                <a:spcPts val="1200"/>
              </a:spcBef>
              <a:spcAft>
                <a:spcPts val="1200"/>
              </a:spcAft>
              <a:buNone/>
            </a:pPr>
            <a:r>
              <a:rPr lang="en"/>
              <a:t>There were no hard boundaries, everyone contributed towards bug-fixing and general assistance in essentially all topics.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nvSpPr>
        <p:spPr>
          <a:xfrm>
            <a:off x="335675" y="209250"/>
            <a:ext cx="5676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1155CC"/>
                </a:solidFill>
                <a:latin typeface="Proxima Nova"/>
                <a:ea typeface="Proxima Nova"/>
                <a:cs typeface="Proxima Nova"/>
                <a:sym typeface="Proxima Nova"/>
              </a:rPr>
              <a:t>Dart Board</a:t>
            </a:r>
            <a:endParaRPr b="1" sz="3200">
              <a:solidFill>
                <a:srgbClr val="1155CC"/>
              </a:solidFill>
              <a:latin typeface="Proxima Nova"/>
              <a:ea typeface="Proxima Nova"/>
              <a:cs typeface="Proxima Nova"/>
              <a:sym typeface="Proxima Nova"/>
            </a:endParaRPr>
          </a:p>
        </p:txBody>
      </p:sp>
      <p:sp>
        <p:nvSpPr>
          <p:cNvPr id="86" name="Google Shape;86;p17"/>
          <p:cNvSpPr txBox="1"/>
          <p:nvPr/>
        </p:nvSpPr>
        <p:spPr>
          <a:xfrm>
            <a:off x="259475" y="958525"/>
            <a:ext cx="6987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The bullseye is formed by two concentric circles in the middle of a conventional dartboard, which is circular in shape and divided radially into twenty parts. These sections alternate in colour between light and dark regions, each of which represents a different point value. The board also has two outside rings with alternately green and red spaces that split each scoring area into regions with single, double, and triple point values.</a:t>
            </a:r>
            <a:endParaRPr>
              <a:solidFill>
                <a:schemeClr val="lt1"/>
              </a:solidFill>
              <a:latin typeface="Proxima Nova"/>
              <a:ea typeface="Proxima Nova"/>
              <a:cs typeface="Proxima Nova"/>
              <a:sym typeface="Proxima Nova"/>
            </a:endParaRPr>
          </a:p>
        </p:txBody>
      </p:sp>
      <p:sp>
        <p:nvSpPr>
          <p:cNvPr id="87" name="Google Shape;87;p17"/>
          <p:cNvSpPr txBox="1"/>
          <p:nvPr/>
        </p:nvSpPr>
        <p:spPr>
          <a:xfrm>
            <a:off x="391800" y="3204650"/>
            <a:ext cx="497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1155CC"/>
                </a:solidFill>
                <a:latin typeface="Proxima Nova"/>
                <a:ea typeface="Proxima Nova"/>
                <a:cs typeface="Proxima Nova"/>
                <a:sym typeface="Proxima Nova"/>
              </a:rPr>
              <a:t>Algorithm Segmentation</a:t>
            </a:r>
            <a:endParaRPr b="1" sz="3000">
              <a:solidFill>
                <a:srgbClr val="1155CC"/>
              </a:solidFill>
              <a:latin typeface="Proxima Nova"/>
              <a:ea typeface="Proxima Nova"/>
              <a:cs typeface="Proxima Nova"/>
              <a:sym typeface="Proxima Nova"/>
            </a:endParaRPr>
          </a:p>
        </p:txBody>
      </p:sp>
      <p:sp>
        <p:nvSpPr>
          <p:cNvPr id="88" name="Google Shape;88;p17"/>
          <p:cNvSpPr txBox="1"/>
          <p:nvPr/>
        </p:nvSpPr>
        <p:spPr>
          <a:xfrm>
            <a:off x="293775" y="3903675"/>
            <a:ext cx="6359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Region</a:t>
            </a:r>
            <a:r>
              <a:rPr lang="en">
                <a:solidFill>
                  <a:schemeClr val="lt1"/>
                </a:solidFill>
                <a:latin typeface="Proxima Nova"/>
                <a:ea typeface="Proxima Nova"/>
                <a:cs typeface="Proxima Nova"/>
                <a:sym typeface="Proxima Nova"/>
              </a:rPr>
              <a:t> Segmentation: to give each pixel in the dart picture a point value.</a:t>
            </a:r>
            <a:endParaRPr>
              <a:solidFill>
                <a:schemeClr val="lt1"/>
              </a:solidFill>
              <a:latin typeface="Proxima Nova"/>
              <a:ea typeface="Proxima Nova"/>
              <a:cs typeface="Proxima Nova"/>
              <a:sym typeface="Proxima Nova"/>
            </a:endParaRPr>
          </a:p>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Dart localization: must find the dart in the picture and figure out which pixels stand in for the dart tip's contact with the board.</a:t>
            </a:r>
            <a:endParaRPr>
              <a:solidFill>
                <a:schemeClr val="lt1"/>
              </a:solidFill>
              <a:latin typeface="Proxima Nova"/>
              <a:ea typeface="Proxima Nova"/>
              <a:cs typeface="Proxima Nova"/>
              <a:sym typeface="Proxima Nova"/>
            </a:endParaRPr>
          </a:p>
        </p:txBody>
      </p:sp>
      <p:pic>
        <p:nvPicPr>
          <p:cNvPr id="89" name="Google Shape;89;p17"/>
          <p:cNvPicPr preferRelativeResize="0"/>
          <p:nvPr/>
        </p:nvPicPr>
        <p:blipFill>
          <a:blip r:embed="rId3">
            <a:alphaModFix/>
          </a:blip>
          <a:stretch>
            <a:fillRect/>
          </a:stretch>
        </p:blipFill>
        <p:spPr>
          <a:xfrm>
            <a:off x="6459800" y="2240250"/>
            <a:ext cx="2530950" cy="1703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255325" y="159025"/>
            <a:ext cx="459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1155CC"/>
                </a:solidFill>
                <a:latin typeface="Proxima Nova"/>
                <a:ea typeface="Proxima Nova"/>
                <a:cs typeface="Proxima Nova"/>
                <a:sym typeface="Proxima Nova"/>
              </a:rPr>
              <a:t>Region</a:t>
            </a:r>
            <a:r>
              <a:rPr b="1" lang="en" sz="2800">
                <a:solidFill>
                  <a:srgbClr val="1155CC"/>
                </a:solidFill>
                <a:latin typeface="Proxima Nova"/>
                <a:ea typeface="Proxima Nova"/>
                <a:cs typeface="Proxima Nova"/>
                <a:sym typeface="Proxima Nova"/>
              </a:rPr>
              <a:t> Segmentation</a:t>
            </a:r>
            <a:endParaRPr b="1" sz="2800">
              <a:solidFill>
                <a:srgbClr val="1155CC"/>
              </a:solidFill>
              <a:latin typeface="Proxima Nova"/>
              <a:ea typeface="Proxima Nova"/>
              <a:cs typeface="Proxima Nova"/>
              <a:sym typeface="Proxima Nova"/>
            </a:endParaRPr>
          </a:p>
        </p:txBody>
      </p:sp>
      <p:sp>
        <p:nvSpPr>
          <p:cNvPr id="95" name="Google Shape;95;p18"/>
          <p:cNvSpPr txBox="1"/>
          <p:nvPr/>
        </p:nvSpPr>
        <p:spPr>
          <a:xfrm>
            <a:off x="421925" y="944325"/>
            <a:ext cx="81975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Input a image I, convert image into grayscale.</a:t>
            </a:r>
            <a:endParaRPr sz="1600">
              <a:solidFill>
                <a:schemeClr val="lt1"/>
              </a:solidFill>
              <a:latin typeface="Proxima Nova"/>
              <a:ea typeface="Proxima Nova"/>
              <a:cs typeface="Proxima Nova"/>
              <a:sym typeface="Proxima Nova"/>
            </a:endParaRPr>
          </a:p>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Threshold the </a:t>
            </a:r>
            <a:r>
              <a:rPr lang="en" sz="1600">
                <a:solidFill>
                  <a:schemeClr val="lt1"/>
                </a:solidFill>
                <a:latin typeface="Proxima Nova"/>
                <a:ea typeface="Proxima Nova"/>
                <a:cs typeface="Proxima Nova"/>
                <a:sym typeface="Proxima Nova"/>
              </a:rPr>
              <a:t>image</a:t>
            </a:r>
            <a:r>
              <a:rPr lang="en" sz="1600">
                <a:solidFill>
                  <a:schemeClr val="lt1"/>
                </a:solidFill>
                <a:latin typeface="Proxima Nova"/>
                <a:ea typeface="Proxima Nova"/>
                <a:cs typeface="Proxima Nova"/>
                <a:sym typeface="Proxima Nova"/>
              </a:rPr>
              <a:t> using Otsu’s Method.</a:t>
            </a:r>
            <a:endParaRPr sz="1600">
              <a:solidFill>
                <a:schemeClr val="lt1"/>
              </a:solidFill>
              <a:latin typeface="Proxima Nova"/>
              <a:ea typeface="Proxima Nova"/>
              <a:cs typeface="Proxima Nova"/>
              <a:sym typeface="Proxima Nova"/>
            </a:endParaRPr>
          </a:p>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Taking the intensities of red and green channel of original image and create separate masks</a:t>
            </a:r>
            <a:endParaRPr sz="1600">
              <a:solidFill>
                <a:schemeClr val="lt1"/>
              </a:solidFill>
              <a:latin typeface="Proxima Nova"/>
              <a:ea typeface="Proxima Nova"/>
              <a:cs typeface="Proxima Nova"/>
              <a:sym typeface="Proxima Nova"/>
            </a:endParaRPr>
          </a:p>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Thresholding again using Otsu to get just a mask of red and green </a:t>
            </a:r>
            <a:r>
              <a:rPr lang="en" sz="1600">
                <a:solidFill>
                  <a:schemeClr val="lt1"/>
                </a:solidFill>
                <a:latin typeface="Proxima Nova"/>
                <a:ea typeface="Proxima Nova"/>
                <a:cs typeface="Proxima Nova"/>
                <a:sym typeface="Proxima Nova"/>
              </a:rPr>
              <a:t>region</a:t>
            </a:r>
            <a:r>
              <a:rPr lang="en" sz="1600">
                <a:solidFill>
                  <a:schemeClr val="lt1"/>
                </a:solidFill>
                <a:latin typeface="Proxima Nova"/>
                <a:ea typeface="Proxima Nova"/>
                <a:cs typeface="Proxima Nova"/>
                <a:sym typeface="Proxima Nova"/>
              </a:rPr>
              <a:t> along with the bullseye point.</a:t>
            </a:r>
            <a:endParaRPr sz="1600">
              <a:solidFill>
                <a:schemeClr val="lt1"/>
              </a:solidFill>
              <a:latin typeface="Proxima Nova"/>
              <a:ea typeface="Proxima Nova"/>
              <a:cs typeface="Proxima Nova"/>
              <a:sym typeface="Proxima Nova"/>
            </a:endParaRPr>
          </a:p>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By here we got the double and triple multiplier </a:t>
            </a:r>
            <a:r>
              <a:rPr lang="en" sz="1600">
                <a:solidFill>
                  <a:schemeClr val="lt1"/>
                </a:solidFill>
                <a:latin typeface="Proxima Nova"/>
                <a:ea typeface="Proxima Nova"/>
                <a:cs typeface="Proxima Nova"/>
                <a:sym typeface="Proxima Nova"/>
              </a:rPr>
              <a:t>region along with bullseye.</a:t>
            </a:r>
            <a:endParaRPr sz="1600">
              <a:solidFill>
                <a:schemeClr val="lt1"/>
              </a:solidFill>
              <a:latin typeface="Proxima Nova"/>
              <a:ea typeface="Proxima Nova"/>
              <a:cs typeface="Proxima Nova"/>
              <a:sym typeface="Proxima Nova"/>
            </a:endParaRPr>
          </a:p>
        </p:txBody>
      </p:sp>
      <p:pic>
        <p:nvPicPr>
          <p:cNvPr id="96" name="Google Shape;96;p18"/>
          <p:cNvPicPr preferRelativeResize="0"/>
          <p:nvPr/>
        </p:nvPicPr>
        <p:blipFill>
          <a:blip r:embed="rId3">
            <a:alphaModFix/>
          </a:blip>
          <a:stretch>
            <a:fillRect/>
          </a:stretch>
        </p:blipFill>
        <p:spPr>
          <a:xfrm>
            <a:off x="3629549" y="3058275"/>
            <a:ext cx="1734950" cy="2026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nvSpPr>
        <p:spPr>
          <a:xfrm>
            <a:off x="301375" y="261200"/>
            <a:ext cx="7785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FF"/>
                </a:solidFill>
                <a:latin typeface="Proxima Nova"/>
                <a:ea typeface="Proxima Nova"/>
                <a:cs typeface="Proxima Nova"/>
                <a:sym typeface="Proxima Nova"/>
              </a:rPr>
              <a:t>Now we extract the multiplier </a:t>
            </a:r>
            <a:r>
              <a:rPr lang="en">
                <a:solidFill>
                  <a:srgbClr val="00FFFF"/>
                </a:solidFill>
                <a:latin typeface="Proxima Nova"/>
                <a:ea typeface="Proxima Nova"/>
                <a:cs typeface="Proxima Nova"/>
                <a:sym typeface="Proxima Nova"/>
              </a:rPr>
              <a:t>region</a:t>
            </a:r>
            <a:r>
              <a:rPr lang="en">
                <a:solidFill>
                  <a:srgbClr val="00FFFF"/>
                </a:solidFill>
                <a:latin typeface="Proxima Nova"/>
                <a:ea typeface="Proxima Nova"/>
                <a:cs typeface="Proxima Nova"/>
                <a:sym typeface="Proxima Nova"/>
              </a:rPr>
              <a:t> from our red-green pixel mask.</a:t>
            </a:r>
            <a:endParaRPr>
              <a:solidFill>
                <a:srgbClr val="00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00FFFF"/>
              </a:solidFill>
              <a:latin typeface="Proxima Nova"/>
              <a:ea typeface="Proxima Nova"/>
              <a:cs typeface="Proxima Nova"/>
              <a:sym typeface="Proxima Nova"/>
            </a:endParaRPr>
          </a:p>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Dilating along with the eroding is done on binary image for closing and removing the space between red and green masks to get continuous rings.</a:t>
            </a:r>
            <a:endParaRPr>
              <a:solidFill>
                <a:schemeClr val="lt1"/>
              </a:solidFill>
              <a:latin typeface="Proxima Nova"/>
              <a:ea typeface="Proxima Nova"/>
              <a:cs typeface="Proxima Nova"/>
              <a:sym typeface="Proxima Nova"/>
            </a:endParaRPr>
          </a:p>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To produce a binary map of the full scoring region, the holes are filled inside the resultant continuous rings. The zero multiplier region is the opposite of this region (outside the scoring area).</a:t>
            </a:r>
            <a:endParaRPr>
              <a:solidFill>
                <a:schemeClr val="lt1"/>
              </a:solidFill>
              <a:latin typeface="Proxima Nova"/>
              <a:ea typeface="Proxima Nova"/>
              <a:cs typeface="Proxima Nova"/>
              <a:sym typeface="Proxima Nova"/>
            </a:endParaRPr>
          </a:p>
        </p:txBody>
      </p:sp>
      <p:pic>
        <p:nvPicPr>
          <p:cNvPr id="102" name="Google Shape;102;p19"/>
          <p:cNvPicPr preferRelativeResize="0"/>
          <p:nvPr/>
        </p:nvPicPr>
        <p:blipFill>
          <a:blip r:embed="rId3">
            <a:alphaModFix/>
          </a:blip>
          <a:stretch>
            <a:fillRect/>
          </a:stretch>
        </p:blipFill>
        <p:spPr>
          <a:xfrm>
            <a:off x="3586126" y="1717850"/>
            <a:ext cx="1317075" cy="1233900"/>
          </a:xfrm>
          <a:prstGeom prst="rect">
            <a:avLst/>
          </a:prstGeom>
          <a:noFill/>
          <a:ln>
            <a:noFill/>
          </a:ln>
        </p:spPr>
      </p:pic>
      <p:sp>
        <p:nvSpPr>
          <p:cNvPr id="103" name="Google Shape;103;p19"/>
          <p:cNvSpPr txBox="1"/>
          <p:nvPr/>
        </p:nvSpPr>
        <p:spPr>
          <a:xfrm>
            <a:off x="713275" y="3887975"/>
            <a:ext cx="5304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The single multiplier </a:t>
            </a:r>
            <a:r>
              <a:rPr lang="en">
                <a:solidFill>
                  <a:schemeClr val="lt1"/>
                </a:solidFill>
                <a:latin typeface="Proxima Nova"/>
                <a:ea typeface="Proxima Nova"/>
                <a:cs typeface="Proxima Nova"/>
                <a:sym typeface="Proxima Nova"/>
              </a:rPr>
              <a:t>region</a:t>
            </a:r>
            <a:r>
              <a:rPr lang="en">
                <a:solidFill>
                  <a:schemeClr val="lt1"/>
                </a:solidFill>
                <a:latin typeface="Proxima Nova"/>
                <a:ea typeface="Proxima Nova"/>
                <a:cs typeface="Proxima Nova"/>
                <a:sym typeface="Proxima Nova"/>
              </a:rPr>
              <a:t> is extracted by subtracting the red and green masks from the scoring region.</a:t>
            </a:r>
            <a:endParaRPr>
              <a:solidFill>
                <a:schemeClr val="lt1"/>
              </a:solidFill>
              <a:latin typeface="Proxima Nova"/>
              <a:ea typeface="Proxima Nova"/>
              <a:cs typeface="Proxima Nova"/>
              <a:sym typeface="Proxima Nova"/>
            </a:endParaRPr>
          </a:p>
        </p:txBody>
      </p:sp>
      <p:pic>
        <p:nvPicPr>
          <p:cNvPr id="104" name="Google Shape;104;p19"/>
          <p:cNvPicPr preferRelativeResize="0"/>
          <p:nvPr/>
        </p:nvPicPr>
        <p:blipFill>
          <a:blip r:embed="rId4">
            <a:alphaModFix/>
          </a:blip>
          <a:stretch>
            <a:fillRect/>
          </a:stretch>
        </p:blipFill>
        <p:spPr>
          <a:xfrm>
            <a:off x="6337400" y="3365349"/>
            <a:ext cx="1749575" cy="166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nvSpPr>
        <p:spPr>
          <a:xfrm>
            <a:off x="572600" y="957338"/>
            <a:ext cx="51936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The double multiplier </a:t>
            </a:r>
            <a:r>
              <a:rPr lang="en" sz="1600">
                <a:solidFill>
                  <a:schemeClr val="lt1"/>
                </a:solidFill>
                <a:latin typeface="Proxima Nova"/>
                <a:ea typeface="Proxima Nova"/>
                <a:cs typeface="Proxima Nova"/>
                <a:sym typeface="Proxima Nova"/>
              </a:rPr>
              <a:t>region</a:t>
            </a:r>
            <a:r>
              <a:rPr lang="en" sz="1600">
                <a:solidFill>
                  <a:schemeClr val="lt1"/>
                </a:solidFill>
                <a:latin typeface="Proxima Nova"/>
                <a:ea typeface="Proxima Nova"/>
                <a:cs typeface="Proxima Nova"/>
                <a:sym typeface="Proxima Nova"/>
              </a:rPr>
              <a:t> is extracted by filling the holes in the single region and subtracting from the entire scoring region.</a:t>
            </a:r>
            <a:endParaRPr sz="1600">
              <a:solidFill>
                <a:schemeClr val="lt1"/>
              </a:solidFill>
              <a:latin typeface="Proxima Nova"/>
              <a:ea typeface="Proxima Nova"/>
              <a:cs typeface="Proxima Nova"/>
              <a:sym typeface="Proxima Nova"/>
            </a:endParaRPr>
          </a:p>
        </p:txBody>
      </p:sp>
      <p:pic>
        <p:nvPicPr>
          <p:cNvPr id="110" name="Google Shape;110;p20"/>
          <p:cNvPicPr preferRelativeResize="0"/>
          <p:nvPr/>
        </p:nvPicPr>
        <p:blipFill>
          <a:blip r:embed="rId3">
            <a:alphaModFix/>
          </a:blip>
          <a:stretch>
            <a:fillRect/>
          </a:stretch>
        </p:blipFill>
        <p:spPr>
          <a:xfrm>
            <a:off x="6752550" y="434775"/>
            <a:ext cx="1733550" cy="1876425"/>
          </a:xfrm>
          <a:prstGeom prst="rect">
            <a:avLst/>
          </a:prstGeom>
          <a:noFill/>
          <a:ln>
            <a:noFill/>
          </a:ln>
        </p:spPr>
      </p:pic>
      <p:sp>
        <p:nvSpPr>
          <p:cNvPr id="111" name="Google Shape;111;p20"/>
          <p:cNvSpPr txBox="1"/>
          <p:nvPr/>
        </p:nvSpPr>
        <p:spPr>
          <a:xfrm>
            <a:off x="724825" y="3586688"/>
            <a:ext cx="5193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Triple Region: Add all the masks i.e outer bullseye, inner bullseye, double ring, single ring, outer area of board. Now </a:t>
            </a:r>
            <a:r>
              <a:rPr lang="en" sz="1600">
                <a:solidFill>
                  <a:schemeClr val="lt1"/>
                </a:solidFill>
                <a:latin typeface="Proxima Nova"/>
                <a:ea typeface="Proxima Nova"/>
                <a:cs typeface="Proxima Nova"/>
                <a:sym typeface="Proxima Nova"/>
              </a:rPr>
              <a:t>inverting this image will get you Triple Region.</a:t>
            </a:r>
            <a:endParaRPr sz="1600">
              <a:solidFill>
                <a:schemeClr val="lt1"/>
              </a:solidFill>
              <a:latin typeface="Proxima Nova"/>
              <a:ea typeface="Proxima Nova"/>
              <a:cs typeface="Proxima Nova"/>
              <a:sym typeface="Proxima Nova"/>
            </a:endParaRPr>
          </a:p>
        </p:txBody>
      </p:sp>
      <p:pic>
        <p:nvPicPr>
          <p:cNvPr id="112" name="Google Shape;112;p20"/>
          <p:cNvPicPr preferRelativeResize="0"/>
          <p:nvPr/>
        </p:nvPicPr>
        <p:blipFill>
          <a:blip r:embed="rId4">
            <a:alphaModFix/>
          </a:blip>
          <a:stretch>
            <a:fillRect/>
          </a:stretch>
        </p:blipFill>
        <p:spPr>
          <a:xfrm>
            <a:off x="6752550" y="3086450"/>
            <a:ext cx="1733550" cy="1933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nvSpPr>
        <p:spPr>
          <a:xfrm>
            <a:off x="341550" y="3777013"/>
            <a:ext cx="55455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Inner bullseye: Average of the red mask to get the centre and nearest white pixel from it is inner bullseye.</a:t>
            </a:r>
            <a:endParaRPr sz="1600">
              <a:solidFill>
                <a:schemeClr val="lt1"/>
              </a:solidFill>
              <a:latin typeface="Proxima Nova"/>
              <a:ea typeface="Proxima Nova"/>
              <a:cs typeface="Proxima Nova"/>
              <a:sym typeface="Proxima Nova"/>
            </a:endParaRPr>
          </a:p>
        </p:txBody>
      </p:sp>
      <p:pic>
        <p:nvPicPr>
          <p:cNvPr id="118" name="Google Shape;118;p21"/>
          <p:cNvPicPr preferRelativeResize="0"/>
          <p:nvPr/>
        </p:nvPicPr>
        <p:blipFill>
          <a:blip r:embed="rId3">
            <a:alphaModFix/>
          </a:blip>
          <a:stretch>
            <a:fillRect/>
          </a:stretch>
        </p:blipFill>
        <p:spPr>
          <a:xfrm>
            <a:off x="6431100" y="3156125"/>
            <a:ext cx="1733550" cy="1857375"/>
          </a:xfrm>
          <a:prstGeom prst="rect">
            <a:avLst/>
          </a:prstGeom>
          <a:noFill/>
          <a:ln>
            <a:noFill/>
          </a:ln>
        </p:spPr>
      </p:pic>
      <p:sp>
        <p:nvSpPr>
          <p:cNvPr id="119" name="Google Shape;119;p21"/>
          <p:cNvSpPr txBox="1"/>
          <p:nvPr/>
        </p:nvSpPr>
        <p:spPr>
          <a:xfrm>
            <a:off x="482200" y="1381638"/>
            <a:ext cx="5123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Outer Bullseye: </a:t>
            </a:r>
            <a:r>
              <a:rPr lang="en" sz="1600">
                <a:solidFill>
                  <a:schemeClr val="lt1"/>
                </a:solidFill>
                <a:latin typeface="Proxima Nova"/>
                <a:ea typeface="Proxima Nova"/>
                <a:cs typeface="Proxima Nova"/>
                <a:sym typeface="Proxima Nova"/>
              </a:rPr>
              <a:t>Average of the green mask to get the centre and nearest white pixel from it is inner bullseye.</a:t>
            </a:r>
            <a:endParaRPr sz="1600">
              <a:solidFill>
                <a:schemeClr val="lt1"/>
              </a:solidFill>
              <a:latin typeface="Proxima Nova"/>
              <a:ea typeface="Proxima Nova"/>
              <a:cs typeface="Proxima Nova"/>
              <a:sym typeface="Proxima Nova"/>
            </a:endParaRPr>
          </a:p>
        </p:txBody>
      </p:sp>
      <p:pic>
        <p:nvPicPr>
          <p:cNvPr id="120" name="Google Shape;120;p21"/>
          <p:cNvPicPr preferRelativeResize="0"/>
          <p:nvPr/>
        </p:nvPicPr>
        <p:blipFill>
          <a:blip r:embed="rId4">
            <a:alphaModFix/>
          </a:blip>
          <a:stretch>
            <a:fillRect/>
          </a:stretch>
        </p:blipFill>
        <p:spPr>
          <a:xfrm>
            <a:off x="6407288" y="653050"/>
            <a:ext cx="1781175" cy="185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